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slides/slide8.xml" Type="http://schemas.openxmlformats.org/officeDocument/2006/relationships/slide" Id="rId13"/><Relationship Target="theme/theme1.xml" Type="http://schemas.openxmlformats.org/officeDocument/2006/relationships/theme" Id="rId1"/><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3.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http://en.wikipedia.org/wiki/Paper_size#mediaviewer/File:A_size_illustration2_with_letter_and_legal.svg" Type="http://schemas.openxmlformats.org/officeDocument/2006/relationships/hyperlink" TargetMode="External" Id="rId2"/><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http://en.wikipedia.org/wiki/Neuroplasticity" Type="http://schemas.openxmlformats.org/officeDocument/2006/relationships/hyperlink" TargetMode="External" Id="rId2"/><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http://australiangiftedsupport.com/services" Type="http://schemas.openxmlformats.org/officeDocument/2006/relationships/hyperlink" TargetMode="External" Id="rId2"/><Relationship Target="../notesMasters/notesMaster1.xml" Type="http://schemas.openxmlformats.org/officeDocument/2006/relationships/notesMaster" Id="rId1"/><Relationship Target="http://www.austega.com/gifted.html" Type="http://schemas.openxmlformats.org/officeDocument/2006/relationships/hyperlink" TargetMode="External" Id="rId10"/><Relationship Target="http://gatewayseducation.com/" Type="http://schemas.openxmlformats.org/officeDocument/2006/relationships/hyperlink" TargetMode="External" Id="rId4"/><Relationship Target="http://simerr.une.edu.au/pages/index.php" Type="http://schemas.openxmlformats.org/officeDocument/2006/relationships/hyperlink" TargetMode="External" Id="rId11"/><Relationship Target="http://twice-exceptional.com.au/?page_id=32" Type="http://schemas.openxmlformats.org/officeDocument/2006/relationships/hyperlink" TargetMode="External" Id="rId3"/><Relationship Target="mailto:gld.australia@yahoo.com.au" Type="http://schemas.openxmlformats.org/officeDocument/2006/relationships/hyperlink" TargetMode="External" Id="rId9"/><Relationship Target="https://education.arts.unsw.edu.au/about-us/gerric/" Type="http://schemas.openxmlformats.org/officeDocument/2006/relationships/hyperlink" TargetMode="External" Id="rId6"/><Relationship Target="http://gfsg.org.au/home/4583307470" Type="http://schemas.openxmlformats.org/officeDocument/2006/relationships/hyperlink" TargetMode="External" Id="rId5"/><Relationship Target="http://www.qagtc.org.au/gld-australia-0" Type="http://schemas.openxmlformats.org/officeDocument/2006/relationships/hyperlink" TargetMode="External" Id="rId8"/><Relationship Target="http://www.aaegt.net.au/" Type="http://schemas.openxmlformats.org/officeDocument/2006/relationships/hyperlink" TargetMode="External" Id="rId7"/></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5" name="Shape 25"/>
        <p:cNvGrpSpPr/>
        <p:nvPr/>
      </p:nvGrpSpPr>
      <p:grpSpPr>
        <a:xfrm>
          <a:off y="0" x="0"/>
          <a:ext cy="0" cx="0"/>
          <a:chOff y="0" x="0"/>
          <a:chExt cy="0" cx="0"/>
        </a:xfrm>
      </p:grpSpPr>
      <p:sp>
        <p:nvSpPr>
          <p:cNvPr id="26" name="Shape 2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7" name="Shape 2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What do I mean?   I’ve used the comment section to elaborate throughout.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3" name="Shape 103"/>
        <p:cNvGrpSpPr/>
        <p:nvPr/>
      </p:nvGrpSpPr>
      <p:grpSpPr>
        <a:xfrm>
          <a:off y="0" x="0"/>
          <a:ext cy="0" cx="0"/>
          <a:chOff y="0" x="0"/>
          <a:chExt cy="0" cx="0"/>
        </a:xfrm>
      </p:grpSpPr>
      <p:sp>
        <p:nvSpPr>
          <p:cNvPr id="104" name="Shape 10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5" name="Shape 105"/>
          <p:cNvSpPr txBox="1"/>
          <p:nvPr>
            <p:ph idx="1" type="body"/>
          </p:nvPr>
        </p:nvSpPr>
        <p:spPr>
          <a:xfrm>
            <a:off y="4343400" x="685800"/>
            <a:ext cy="4114800" cx="5486399"/>
          </a:xfrm>
          <a:prstGeom prst="rect">
            <a:avLst/>
          </a:prstGeom>
        </p:spPr>
        <p:txBody>
          <a:bodyPr bIns="91425" rIns="91425" lIns="91425" tIns="91425" anchor="t" anchorCtr="0">
            <a:noAutofit/>
          </a:bodyPr>
          <a:lstStyle/>
          <a:p>
            <a:pPr algn="l" rtl="0" lvl="0">
              <a:spcBef>
                <a:spcPts val="600"/>
              </a:spcBef>
              <a:buNone/>
            </a:pPr>
            <a:r>
              <a:rPr lang="en">
                <a:solidFill>
                  <a:schemeClr val="dk1"/>
                </a:solidFill>
              </a:rPr>
              <a:t>Again, here are the things that I (consciously) appreciate in this font I found in photoshop: </a:t>
            </a:r>
            <a:r>
              <a:rPr lang="en" i="1">
                <a:solidFill>
                  <a:schemeClr val="dk1"/>
                </a:solidFill>
              </a:rPr>
              <a:t>Segoe Print, </a:t>
            </a:r>
            <a:r>
              <a:rPr lang="en">
                <a:solidFill>
                  <a:schemeClr val="dk1"/>
                </a:solidFill>
              </a:rPr>
              <a:t>in case the information is helpful when thinking about elements across a whole identity suite.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4" name="Shape 114"/>
        <p:cNvGrpSpPr/>
        <p:nvPr/>
      </p:nvGrpSpPr>
      <p:grpSpPr>
        <a:xfrm>
          <a:off y="0" x="0"/>
          <a:ext cy="0" cx="0"/>
          <a:chOff y="0" x="0"/>
          <a:chExt cy="0" cx="0"/>
        </a:xfrm>
      </p:grpSpPr>
      <p:sp>
        <p:nvSpPr>
          <p:cNvPr id="115" name="Shape 11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6" name="Shape 116"/>
          <p:cNvSpPr txBox="1"/>
          <p:nvPr>
            <p:ph idx="1" type="body"/>
          </p:nvPr>
        </p:nvSpPr>
        <p:spPr>
          <a:xfrm>
            <a:off y="4343400" x="685800"/>
            <a:ext cy="4114800" cx="5486399"/>
          </a:xfrm>
          <a:prstGeom prst="rect">
            <a:avLst/>
          </a:prstGeom>
        </p:spPr>
        <p:txBody>
          <a:bodyPr bIns="91425" rIns="91425" lIns="91425" tIns="91425" anchor="t" anchorCtr="0">
            <a:noAutofit/>
          </a:bodyPr>
          <a:lstStyle/>
          <a:p>
            <a:pPr algn="l" rtl="0" lvl="0">
              <a:spcBef>
                <a:spcPts val="600"/>
              </a:spcBef>
              <a:buNone/>
            </a:pPr>
            <a:r>
              <a:rPr lang="en">
                <a:solidFill>
                  <a:schemeClr val="dk1"/>
                </a:solidFill>
              </a:rPr>
              <a:t>Frankly, I do not know what kind of font to put with this kind of image, how to integrate it, clarity when scaled, etc.   I </a:t>
            </a:r>
            <a:r>
              <a:rPr b="1" lang="en">
                <a:solidFill>
                  <a:schemeClr val="dk1"/>
                </a:solidFill>
              </a:rPr>
              <a:t>don’t </a:t>
            </a:r>
            <a:r>
              <a:rPr lang="en">
                <a:solidFill>
                  <a:schemeClr val="dk1"/>
                </a:solidFill>
              </a:rPr>
              <a:t>like my attempt (above left), but at least it shows willingness to try different options, right?   I have wondered whether to bother integrating this kind of image and name into a single logo or whether it would be better to have both bits separately to arrange as per the medium/size?   Over to you…?!</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0" name="Shape 120"/>
        <p:cNvGrpSpPr/>
        <p:nvPr/>
      </p:nvGrpSpPr>
      <p:grpSpPr>
        <a:xfrm>
          <a:off y="0" x="0"/>
          <a:ext cy="0" cx="0"/>
          <a:chOff y="0" x="0"/>
          <a:chExt cy="0" cx="0"/>
        </a:xfrm>
      </p:grpSpPr>
      <p:sp>
        <p:nvSpPr>
          <p:cNvPr id="121" name="Shape 12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2" name="Shape 122"/>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b="1" lang="en"/>
              <a:t>Why now?</a:t>
            </a:r>
          </a:p>
          <a:p>
            <a:pPr rtl="0">
              <a:spcBef>
                <a:spcPts val="0"/>
              </a:spcBef>
              <a:buNone/>
            </a:pPr>
            <a:r>
              <a:rPr lang="en"/>
              <a:t>As my youngest child heads off to school in 2015, I will have the opportunity to go into the business of Exceptional Learning.   In preparation, I want to develop a consistent brand/identity under which the business can launch and operate.</a:t>
            </a:r>
          </a:p>
          <a:p>
            <a:pPr rtl="0">
              <a:spcBef>
                <a:spcPts val="0"/>
              </a:spcBef>
              <a:buNone/>
            </a:pPr>
            <a:r>
              <a:t/>
            </a:r>
            <a:endParaRPr/>
          </a:p>
          <a:p>
            <a:pPr rtl="0"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1" name="Shape 31"/>
        <p:cNvGrpSpPr/>
        <p:nvPr/>
      </p:nvGrpSpPr>
      <p:grpSpPr>
        <a:xfrm>
          <a:off y="0" x="0"/>
          <a:ext cy="0" cx="0"/>
          <a:chOff y="0" x="0"/>
          <a:chExt cy="0" cx="0"/>
        </a:xfrm>
      </p:grpSpPr>
      <p:sp>
        <p:nvSpPr>
          <p:cNvPr id="32" name="Shape 3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3" name="Shape 33"/>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600"/>
              </a:spcBef>
              <a:buNone/>
            </a:pPr>
            <a:r>
              <a:rPr sz="1400" lang="en">
                <a:solidFill>
                  <a:schemeClr val="dk1"/>
                </a:solidFill>
              </a:rPr>
              <a:t>Logo: brand mark</a:t>
            </a:r>
          </a:p>
          <a:p>
            <a:pPr rtl="0" lvl="0">
              <a:spcBef>
                <a:spcPts val="600"/>
              </a:spcBef>
              <a:buNone/>
            </a:pPr>
            <a:r>
              <a:rPr sz="1400" lang="en">
                <a:solidFill>
                  <a:schemeClr val="dk1"/>
                </a:solidFill>
              </a:rPr>
              <a:t>Identity Suite: ELEMENTS ONLY (that can be easily and effectively utilised to form part of the overall brand as the different communication mechanisms are developed)</a:t>
            </a:r>
          </a:p>
          <a:p>
            <a:pPr rtl="0" lvl="0">
              <a:spcBef>
                <a:spcPts val="600"/>
              </a:spcBef>
              <a:buNone/>
            </a:pPr>
            <a:r>
              <a:rPr sz="1400" lang="en">
                <a:solidFill>
                  <a:schemeClr val="dk1"/>
                </a:solidFill>
              </a:rPr>
              <a:t>Digital: </a:t>
            </a:r>
          </a:p>
          <a:p>
            <a:pPr rtl="0" lvl="0" indent="-317500" marL="457200">
              <a:spcBef>
                <a:spcPts val="600"/>
              </a:spcBef>
              <a:buClr>
                <a:schemeClr val="dk1"/>
              </a:buClr>
              <a:buSzPct val="100000"/>
              <a:buFont typeface="Arial"/>
              <a:buChar char="●"/>
            </a:pPr>
            <a:r>
              <a:rPr sz="1400" lang="en">
                <a:solidFill>
                  <a:schemeClr val="dk1"/>
                </a:solidFill>
              </a:rPr>
              <a:t>email (optimised for Gmail)</a:t>
            </a:r>
          </a:p>
          <a:p>
            <a:pPr rtl="0" lvl="0" indent="-317500" marL="457200">
              <a:spcBef>
                <a:spcPts val="600"/>
              </a:spcBef>
              <a:buClr>
                <a:schemeClr val="dk1"/>
              </a:buClr>
              <a:buSzPct val="100000"/>
              <a:buFont typeface="Arial"/>
              <a:buChar char="●"/>
            </a:pPr>
            <a:r>
              <a:rPr sz="1400" lang="en">
                <a:solidFill>
                  <a:schemeClr val="dk1"/>
                </a:solidFill>
              </a:rPr>
              <a:t>website (optimised for Google Sites and Mobile)</a:t>
            </a:r>
          </a:p>
          <a:p>
            <a:pPr rtl="0" lvl="0" indent="-317500" marL="457200">
              <a:spcBef>
                <a:spcPts val="600"/>
              </a:spcBef>
              <a:buClr>
                <a:schemeClr val="dk1"/>
              </a:buClr>
              <a:buSzPct val="100000"/>
              <a:buFont typeface="Arial"/>
              <a:buChar char="●"/>
            </a:pPr>
            <a:r>
              <a:rPr sz="1400" lang="en">
                <a:solidFill>
                  <a:schemeClr val="dk1"/>
                </a:solidFill>
              </a:rPr>
              <a:t>online documentation (optimised for Google Drive apps; document, presentation, spreadsheet, forms)</a:t>
            </a:r>
          </a:p>
          <a:p>
            <a:pPr rtl="0" lvl="0">
              <a:spcBef>
                <a:spcPts val="600"/>
              </a:spcBef>
              <a:buNone/>
            </a:pPr>
            <a:r>
              <a:rPr sz="1400" lang="en">
                <a:solidFill>
                  <a:schemeClr val="dk1"/>
                </a:solidFill>
              </a:rPr>
              <a:t>Social: </a:t>
            </a:r>
          </a:p>
          <a:p>
            <a:pPr rtl="0" lvl="0" indent="-317500" marL="457200">
              <a:spcBef>
                <a:spcPts val="600"/>
              </a:spcBef>
              <a:buClr>
                <a:schemeClr val="dk1"/>
              </a:buClr>
              <a:buSzPct val="100000"/>
              <a:buFont typeface="Arial"/>
              <a:buChar char="●"/>
            </a:pPr>
            <a:r>
              <a:rPr sz="1400" lang="en">
                <a:solidFill>
                  <a:schemeClr val="dk1"/>
                </a:solidFill>
              </a:rPr>
              <a:t>blog (optimised for Blogger)</a:t>
            </a:r>
          </a:p>
          <a:p>
            <a:pPr rtl="0" lvl="0" indent="-317500" marL="457200">
              <a:spcBef>
                <a:spcPts val="600"/>
              </a:spcBef>
              <a:buClr>
                <a:schemeClr val="dk1"/>
              </a:buClr>
              <a:buSzPct val="100000"/>
              <a:buFont typeface="Arial"/>
              <a:buChar char="●"/>
            </a:pPr>
            <a:r>
              <a:rPr sz="1400" lang="en">
                <a:solidFill>
                  <a:schemeClr val="dk1"/>
                </a:solidFill>
              </a:rPr>
              <a:t>profile (elements ONLY, optimised for a consistent emotional image across social networking fora)</a:t>
            </a:r>
          </a:p>
          <a:p>
            <a:pPr rtl="0" lvl="0">
              <a:spcBef>
                <a:spcPts val="600"/>
              </a:spcBef>
              <a:buNone/>
            </a:pPr>
            <a:r>
              <a:rPr sz="1400" lang="en">
                <a:solidFill>
                  <a:schemeClr val="dk1"/>
                </a:solidFill>
              </a:rPr>
              <a:t>Print:</a:t>
            </a:r>
          </a:p>
          <a:p>
            <a:pPr rtl="0" lvl="0" indent="-317500" marL="457200">
              <a:spcBef>
                <a:spcPts val="600"/>
              </a:spcBef>
              <a:buClr>
                <a:srgbClr val="000000"/>
              </a:buClr>
              <a:buSzPct val="100000"/>
              <a:buFont typeface="Arial"/>
              <a:buChar char="●"/>
            </a:pPr>
            <a:r>
              <a:rPr sz="1400" lang="en">
                <a:solidFill>
                  <a:schemeClr val="dk1"/>
                </a:solidFill>
              </a:rPr>
              <a:t>stationery (letterhead, business cards, stamp for envelopes, labels &amp; notes, optimised for </a:t>
            </a:r>
            <a:r>
              <a:rPr u="sng" sz="1400" lang="en">
                <a:solidFill>
                  <a:schemeClr val="hlink"/>
                </a:solidFill>
                <a:hlinkClick r:id="rId2"/>
              </a:rPr>
              <a:t>ISO 216 A Series</a:t>
            </a:r>
            <a:r>
              <a:rPr sz="1400" lang="en">
                <a:solidFill>
                  <a:schemeClr val="dk1"/>
                </a:solidFill>
              </a:rPr>
              <a:t>)</a:t>
            </a:r>
          </a:p>
          <a:p>
            <a:pPr rtl="0" lvl="0" indent="-317500" marL="457200">
              <a:spcBef>
                <a:spcPts val="600"/>
              </a:spcBef>
              <a:buClr>
                <a:schemeClr val="dk1"/>
              </a:buClr>
              <a:buSzPct val="100000"/>
              <a:buFont typeface="Arial"/>
              <a:buChar char="●"/>
            </a:pPr>
            <a:r>
              <a:rPr sz="1400" lang="en">
                <a:solidFill>
                  <a:schemeClr val="dk1"/>
                </a:solidFill>
              </a:rPr>
              <a:t>signage (optimised for portable interior banners, table covers, &amp; displays)</a:t>
            </a:r>
          </a:p>
          <a:p>
            <a:pPr rtl="0" lvl="0" indent="-317500" marL="457200">
              <a:spcBef>
                <a:spcPts val="600"/>
              </a:spcBef>
              <a:buClr>
                <a:schemeClr val="dk1"/>
              </a:buClr>
              <a:buSzPct val="100000"/>
              <a:buFont typeface="Arial"/>
              <a:buChar char="●"/>
            </a:pPr>
            <a:r>
              <a:rPr sz="1400" lang="en">
                <a:solidFill>
                  <a:schemeClr val="dk1"/>
                </a:solidFill>
              </a:rPr>
              <a:t>apparel (printing and stitching)</a:t>
            </a:r>
          </a:p>
          <a:p>
            <a:pPr rtl="0" lvl="0">
              <a:spcBef>
                <a:spcPts val="600"/>
              </a:spcBef>
              <a:buClr>
                <a:schemeClr val="dk1"/>
              </a:buClr>
              <a:buFont typeface="Arial"/>
              <a:buNone/>
            </a:pPr>
            <a:r>
              <a:t/>
            </a:r>
            <a:endParaRPr sz="1400">
              <a:solidFill>
                <a:schemeClr val="dk1"/>
              </a:solidFill>
            </a:endParaRPr>
          </a:p>
          <a:p>
            <a:pPr lvl="0">
              <a:spcBef>
                <a:spcPts val="600"/>
              </a:spcBef>
              <a:buClr>
                <a:schemeClr val="dk1"/>
              </a:buClr>
              <a:buFont typeface="Arial"/>
              <a:buNone/>
            </a:pPr>
            <a:r>
              <a:t/>
            </a:r>
            <a:endParaRPr sz="140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8" name="Shape 38"/>
        <p:cNvGrpSpPr/>
        <p:nvPr/>
      </p:nvGrpSpPr>
      <p:grpSpPr>
        <a:xfrm>
          <a:off y="0" x="0"/>
          <a:ext cy="0" cx="0"/>
          <a:chOff y="0" x="0"/>
          <a:chExt cy="0" cx="0"/>
        </a:xfrm>
      </p:grpSpPr>
      <p:sp>
        <p:nvSpPr>
          <p:cNvPr id="39" name="Shape 3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0" name="Shape 40"/>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t>History:</a:t>
            </a:r>
          </a:p>
          <a:p>
            <a:pPr rtl="0" lvl="0">
              <a:spcBef>
                <a:spcPts val="0"/>
              </a:spcBef>
              <a:buNone/>
            </a:pPr>
            <a:r>
              <a:rPr lang="en"/>
              <a:t>I enjoyed school, was well-intentioned and attained good results but was one of “those” students who gauged a teacher’s effectiveness by how well they managed me in their classroom.</a:t>
            </a:r>
          </a:p>
          <a:p>
            <a:pPr rtl="0" lvl="0">
              <a:spcBef>
                <a:spcPts val="0"/>
              </a:spcBef>
              <a:buNone/>
            </a:pPr>
            <a:r>
              <a:t/>
            </a:r>
            <a:endParaRPr/>
          </a:p>
          <a:p>
            <a:pPr rtl="0" lvl="0">
              <a:spcBef>
                <a:spcPts val="0"/>
              </a:spcBef>
              <a:buNone/>
            </a:pPr>
            <a:r>
              <a:rPr lang="en"/>
              <a:t>Turned out that this experience was excellent preparation for the many quirky students that were increasingly sent my way over 20+ years of teaching and facilitating classroom, ensemble and individual music in public and private institutions, community and professional organisations, in Australia &amp; overseas.</a:t>
            </a:r>
          </a:p>
          <a:p>
            <a:pPr rtl="0" lvl="0">
              <a:spcBef>
                <a:spcPts val="0"/>
              </a:spcBef>
              <a:buNone/>
            </a:pPr>
            <a:r>
              <a:t/>
            </a:r>
            <a:endParaRPr/>
          </a:p>
          <a:p>
            <a:pPr rtl="0" lvl="0">
              <a:spcBef>
                <a:spcPts val="0"/>
              </a:spcBef>
              <a:buNone/>
            </a:pPr>
            <a:r>
              <a:rPr lang="en"/>
              <a:t>Unfortunately, it was utterly inadequate preparation for the challenge of raising a couple of weirdos of my own.   </a:t>
            </a:r>
            <a:r>
              <a:rPr lang="en">
                <a:solidFill>
                  <a:schemeClr val="dk1"/>
                </a:solidFill>
              </a:rPr>
              <a:t>Genuinely “twice exceptional”</a:t>
            </a:r>
            <a:r>
              <a:rPr lang="en"/>
              <a:t> from birth, my boys </a:t>
            </a:r>
            <a:r>
              <a:rPr lang="en">
                <a:solidFill>
                  <a:schemeClr val="dk1"/>
                </a:solidFill>
              </a:rPr>
              <a:t>bounced</a:t>
            </a:r>
            <a:r>
              <a:rPr lang="en"/>
              <a:t> from one end of each bell curve (incompetent breathing) to the other (eloquent speech) without ever bothering to hang out in any developmentally “normal” range for long.   </a:t>
            </a:r>
          </a:p>
          <a:p>
            <a:pPr rtl="0" lvl="0">
              <a:spcBef>
                <a:spcPts val="0"/>
              </a:spcBef>
              <a:buNone/>
            </a:pPr>
            <a:r>
              <a:t/>
            </a:r>
            <a:endParaRPr/>
          </a:p>
          <a:p>
            <a:pPr rtl="0" lvl="0">
              <a:spcBef>
                <a:spcPts val="0"/>
              </a:spcBef>
              <a:buNone/>
            </a:pPr>
            <a:r>
              <a:rPr lang="en"/>
              <a:t>Managing my children’s acute and chronic ill-health, I learned how to surf the ups and downs, ins and outs of the so-called “medical system”.   Meanwhile, I discovered the</a:t>
            </a:r>
            <a:r>
              <a:rPr lang="en">
                <a:solidFill>
                  <a:schemeClr val="dk1"/>
                </a:solidFill>
              </a:rPr>
              <a:t> whiplash-punctuated rollercoaster ride of a so-called “</a:t>
            </a:r>
            <a:r>
              <a:rPr lang="en"/>
              <a:t>education system” for those who perform too differently from the average - in either direction, let-alone both at once.</a:t>
            </a:r>
          </a:p>
          <a:p>
            <a:pPr rtl="0" lvl="0">
              <a:spcBef>
                <a:spcPts val="0"/>
              </a:spcBef>
              <a:buNone/>
            </a:pPr>
            <a:r>
              <a:t/>
            </a:r>
            <a:endParaRPr/>
          </a:p>
          <a:p>
            <a:pPr rtl="0" lvl="0">
              <a:spcBef>
                <a:spcPts val="0"/>
              </a:spcBef>
              <a:buNone/>
            </a:pPr>
            <a:r>
              <a:rPr lang="en"/>
              <a:t>Lacking help to navigate these oh-so isolated interdependent systems and support my children so they might still survive and thrive, I equipped myself with postgraduate qualifications in Health Science (Developmental Disability) and Gifted Education, and gained internationally-recognised accreditation as a Neuro-Developmental Educator.</a:t>
            </a:r>
          </a:p>
          <a:p>
            <a:pPr rtl="0" lvl="0">
              <a:spcBef>
                <a:spcPts val="0"/>
              </a:spcBef>
              <a:buNone/>
            </a:pPr>
            <a:r>
              <a:t/>
            </a:r>
            <a:endParaRPr/>
          </a:p>
          <a:p>
            <a:pPr rtl="0" lvl="0">
              <a:spcBef>
                <a:spcPts val="0"/>
              </a:spcBef>
              <a:buNone/>
            </a:pPr>
            <a:r>
              <a:rPr lang="en">
                <a:solidFill>
                  <a:schemeClr val="dk1"/>
                </a:solidFill>
              </a:rPr>
              <a:t>Nowadays, my children are happy, healthy and high-performing which makes all our lives enjoyable, effective and engaging.   Indeed, our decidedly non-average “normal” works so well both in and out of the classroom that few people notice and nobody cares.   My fabulous little weirdos have relaxed and are now busy developing their personalities and talents as fully as anyone else.</a:t>
            </a:r>
          </a:p>
          <a:p>
            <a:pPr rtl="0" lvl="0">
              <a:spcBef>
                <a:spcPts val="0"/>
              </a:spcBef>
              <a:buNone/>
            </a:pPr>
            <a:r>
              <a:t/>
            </a:r>
            <a:endParaRPr/>
          </a:p>
          <a:p>
            <a:pPr rtl="0" lvl="0">
              <a:spcBef>
                <a:spcPts val="0"/>
              </a:spcBef>
              <a:buNone/>
            </a:pPr>
            <a:r>
              <a:t/>
            </a:r>
            <a:endParaRPr/>
          </a:p>
          <a:p>
            <a:pPr rtl="0" lvl="0">
              <a:spcBef>
                <a:spcPts val="0"/>
              </a:spcBef>
              <a:buNone/>
            </a:pPr>
            <a:r>
              <a:t/>
            </a:r>
            <a:endParaRPr/>
          </a:p>
          <a:p>
            <a:pPr rtl="0"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4" name="Shape 44"/>
        <p:cNvGrpSpPr/>
        <p:nvPr/>
      </p:nvGrpSpPr>
      <p:grpSpPr>
        <a:xfrm>
          <a:off y="0" x="0"/>
          <a:ext cy="0" cx="0"/>
          <a:chOff y="0" x="0"/>
          <a:chExt cy="0" cx="0"/>
        </a:xfrm>
      </p:grpSpPr>
      <p:sp>
        <p:nvSpPr>
          <p:cNvPr id="45" name="Shape 4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6" name="Shape 46"/>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solidFill>
                  <a:schemeClr val="dk1"/>
                </a:solidFill>
              </a:rPr>
              <a:t>Twice exceptional children cannot and </a:t>
            </a:r>
            <a:r>
              <a:rPr lang="en" i="1">
                <a:solidFill>
                  <a:schemeClr val="dk1"/>
                </a:solidFill>
              </a:rPr>
              <a:t>do</a:t>
            </a:r>
            <a:r>
              <a:rPr lang="en">
                <a:solidFill>
                  <a:schemeClr val="dk1"/>
                </a:solidFill>
              </a:rPr>
              <a:t> </a:t>
            </a:r>
            <a:r>
              <a:rPr u="sng" lang="en">
                <a:solidFill>
                  <a:schemeClr val="dk1"/>
                </a:solidFill>
              </a:rPr>
              <a:t>not</a:t>
            </a:r>
            <a:r>
              <a:rPr lang="en">
                <a:solidFill>
                  <a:schemeClr val="dk1"/>
                </a:solidFill>
              </a:rPr>
              <a:t> just “make it on their own”.   Unfortunately, few parents, teachers and practitioners can access, let-alone implement, the resources to give 2e students an education which develops their personality and talents to the full: a basic human right of any child.</a:t>
            </a:r>
          </a:p>
          <a:p>
            <a:pPr algn="r" rtl="0" lvl="0">
              <a:spcBef>
                <a:spcPts val="0"/>
              </a:spcBef>
              <a:buNone/>
            </a:pPr>
            <a:r>
              <a:rPr lang="en">
                <a:solidFill>
                  <a:schemeClr val="dk1"/>
                </a:solidFill>
              </a:rPr>
              <a:t>-United Nations Convention on the Right of the Child (2009), Articles 28 &amp; 29</a:t>
            </a:r>
          </a:p>
          <a:p>
            <a:pPr algn="r" rtl="0" lvl="0">
              <a:spcBef>
                <a:spcPts val="0"/>
              </a:spcBef>
              <a:buNone/>
            </a:pPr>
            <a:r>
              <a:t/>
            </a:r>
            <a:endParaRPr>
              <a:solidFill>
                <a:schemeClr val="dk1"/>
              </a:solidFill>
            </a:endParaRPr>
          </a:p>
          <a:p>
            <a:pPr rtl="0" lvl="0">
              <a:spcBef>
                <a:spcPts val="0"/>
              </a:spcBef>
              <a:buNone/>
            </a:pPr>
            <a:r>
              <a:rPr lang="en">
                <a:solidFill>
                  <a:schemeClr val="dk1"/>
                </a:solidFill>
              </a:rPr>
              <a:t>You go ahead and wish on that star and dream with all your heart.   But that old star can only take you part of the way.   You gotta help it out with some hard work of your own.   Only then you can do anything you set your mind to.</a:t>
            </a:r>
          </a:p>
          <a:p>
            <a:pPr algn="r" rtl="0" lvl="0">
              <a:spcBef>
                <a:spcPts val="0"/>
              </a:spcBef>
              <a:buNone/>
            </a:pPr>
            <a:r>
              <a:rPr lang="en">
                <a:solidFill>
                  <a:schemeClr val="dk1"/>
                </a:solidFill>
              </a:rPr>
              <a:t>-Princess and the Frog (2009), Walt Disney Pictures</a:t>
            </a:r>
          </a:p>
          <a:p>
            <a:pPr algn="r" rtl="0" lvl="0">
              <a:spcBef>
                <a:spcPts val="0"/>
              </a:spcBef>
              <a:buNone/>
            </a:pPr>
            <a:r>
              <a:t/>
            </a:r>
            <a:endParaRPr>
              <a:solidFill>
                <a:schemeClr val="dk1"/>
              </a:solidFill>
            </a:endParaRPr>
          </a:p>
          <a:p>
            <a:pPr rtl="0" lvl="0">
              <a:spcBef>
                <a:spcPts val="0"/>
              </a:spcBef>
              <a:buNone/>
            </a:pPr>
            <a:r>
              <a:rPr lang="en">
                <a:solidFill>
                  <a:schemeClr val="dk1"/>
                </a:solidFill>
              </a:rPr>
              <a:t>Brains are plastic!   Although there are optimal periods of neuro-development, brains can be trained and learning can occur throughout all the ages and stages across the entire lifespan.   We can certainly train brains to better match the developmental assumptions of the school system and research into the most effective ways of doing so is ongoing.</a:t>
            </a:r>
          </a:p>
          <a:p>
            <a:pPr algn="r" rtl="0" lvl="0">
              <a:spcBef>
                <a:spcPts val="0"/>
              </a:spcBef>
              <a:buNone/>
            </a:pPr>
            <a:r>
              <a:rPr lang="en">
                <a:solidFill>
                  <a:schemeClr val="dk1"/>
                </a:solidFill>
              </a:rPr>
              <a:t>-</a:t>
            </a:r>
            <a:r>
              <a:rPr u="sng" lang="en">
                <a:solidFill>
                  <a:schemeClr val="hlink"/>
                </a:solidFill>
                <a:hlinkClick r:id="rId2"/>
              </a:rPr>
              <a:t>http://en.wikipedia.org/wiki/Neuroplasticity</a:t>
            </a:r>
            <a:r>
              <a:rPr lang="en">
                <a:solidFill>
                  <a:schemeClr val="dk1"/>
                </a:solidFill>
              </a:rPr>
              <a:t>, (linked 2014)</a:t>
            </a:r>
          </a:p>
          <a:p>
            <a:pPr algn="r" rtl="0" lvl="0">
              <a:spcBef>
                <a:spcPts val="0"/>
              </a:spcBef>
              <a:buNone/>
            </a:pPr>
            <a:r>
              <a:t/>
            </a:r>
            <a:endParaRPr>
              <a:solidFill>
                <a:schemeClr val="dk1"/>
              </a:solidFill>
            </a:endParaRPr>
          </a:p>
          <a:p>
            <a:pPr rtl="0" lvl="0">
              <a:spcBef>
                <a:spcPts val="0"/>
              </a:spcBef>
              <a:buNone/>
            </a:pPr>
            <a:r>
              <a:t/>
            </a:r>
            <a:endParaRPr>
              <a:solidFill>
                <a:schemeClr val="dk1"/>
              </a:solidFill>
            </a:endParaRPr>
          </a:p>
          <a:p>
            <a:pPr rtl="0" lvl="0">
              <a:spcBef>
                <a:spcPts val="0"/>
              </a:spcBef>
              <a:buNone/>
            </a:pPr>
            <a:r>
              <a:t/>
            </a: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1" name="Shape 51"/>
        <p:cNvGrpSpPr/>
        <p:nvPr/>
      </p:nvGrpSpPr>
      <p:grpSpPr>
        <a:xfrm>
          <a:off y="0" x="0"/>
          <a:ext cy="0" cx="0"/>
          <a:chOff y="0" x="0"/>
          <a:chExt cy="0" cx="0"/>
        </a:xfrm>
      </p:grpSpPr>
      <p:sp>
        <p:nvSpPr>
          <p:cNvPr id="52" name="Shape 5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3" name="Shape 53"/>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solidFill>
                  <a:schemeClr val="dk1"/>
                </a:solidFill>
              </a:rPr>
              <a:t>Currently, Exceptional Learning works with clients at three levels.</a:t>
            </a:r>
          </a:p>
          <a:p>
            <a:pPr rtl="0" lvl="0">
              <a:spcBef>
                <a:spcPts val="0"/>
              </a:spcBef>
              <a:buNone/>
            </a:pPr>
            <a:r>
              <a:t/>
            </a:r>
            <a:endParaRPr>
              <a:solidFill>
                <a:schemeClr val="dk1"/>
              </a:solidFill>
            </a:endParaRPr>
          </a:p>
          <a:p>
            <a:pPr rtl="0" lvl="0" indent="-317500" marL="457200">
              <a:spcBef>
                <a:spcPts val="0"/>
              </a:spcBef>
              <a:buClr>
                <a:schemeClr val="dk1"/>
              </a:buClr>
              <a:buSzPct val="127272"/>
              <a:buFont typeface="Arial"/>
              <a:buAutoNum type="arabicPeriod"/>
            </a:pPr>
            <a:r>
              <a:rPr lang="en">
                <a:solidFill>
                  <a:schemeClr val="dk1"/>
                </a:solidFill>
              </a:rPr>
              <a:t>Working directly with students</a:t>
            </a:r>
          </a:p>
          <a:p>
            <a:pPr rtl="0" lvl="1" indent="-317500" marL="914400">
              <a:spcBef>
                <a:spcPts val="0"/>
              </a:spcBef>
              <a:buClr>
                <a:schemeClr val="dk1"/>
              </a:buClr>
              <a:buSzPct val="127272"/>
              <a:buFont typeface="Arial"/>
              <a:buAutoNum type="alphaLcPeriod"/>
            </a:pPr>
            <a:r>
              <a:rPr lang="en">
                <a:solidFill>
                  <a:schemeClr val="dk1"/>
                </a:solidFill>
              </a:rPr>
              <a:t>fostering areas of intellectual strength</a:t>
            </a:r>
          </a:p>
          <a:p>
            <a:pPr rtl="0" lvl="1" indent="-317500" marL="914400">
              <a:spcBef>
                <a:spcPts val="0"/>
              </a:spcBef>
              <a:buClr>
                <a:schemeClr val="dk1"/>
              </a:buClr>
              <a:buSzPct val="127272"/>
              <a:buFont typeface="Arial"/>
              <a:buAutoNum type="alphaLcPeriod"/>
            </a:pPr>
            <a:r>
              <a:rPr lang="en">
                <a:solidFill>
                  <a:schemeClr val="dk1"/>
                </a:solidFill>
              </a:rPr>
              <a:t>supporting neuromotor development essential for learning</a:t>
            </a:r>
          </a:p>
          <a:p>
            <a:pPr rtl="0" lvl="1" indent="-317500" marL="914400">
              <a:spcBef>
                <a:spcPts val="0"/>
              </a:spcBef>
              <a:buClr>
                <a:schemeClr val="dk1"/>
              </a:buClr>
              <a:buSzPct val="127272"/>
              <a:buFont typeface="Arial"/>
              <a:buAutoNum type="alphaLcPeriod"/>
            </a:pPr>
            <a:r>
              <a:rPr lang="en">
                <a:solidFill>
                  <a:schemeClr val="dk1"/>
                </a:solidFill>
              </a:rPr>
              <a:t>improving recognition and regulation of emotions</a:t>
            </a:r>
          </a:p>
          <a:p>
            <a:pPr rtl="0" lvl="1" indent="-317500" marL="914400">
              <a:spcBef>
                <a:spcPts val="0"/>
              </a:spcBef>
              <a:buClr>
                <a:schemeClr val="dk1"/>
              </a:buClr>
              <a:buSzPct val="127272"/>
              <a:buFont typeface="Arial"/>
              <a:buAutoNum type="alphaLcPeriod"/>
            </a:pPr>
            <a:r>
              <a:rPr lang="en">
                <a:solidFill>
                  <a:schemeClr val="dk1"/>
                </a:solidFill>
              </a:rPr>
              <a:t>ameliorating areas of weakness</a:t>
            </a:r>
          </a:p>
          <a:p>
            <a:pPr rtl="0" lvl="0" indent="-317500" marL="457200">
              <a:spcBef>
                <a:spcPts val="0"/>
              </a:spcBef>
              <a:buClr>
                <a:schemeClr val="dk1"/>
              </a:buClr>
              <a:buSzPct val="127272"/>
              <a:buFont typeface="Arial"/>
              <a:buAutoNum type="arabicPeriod"/>
            </a:pPr>
            <a:r>
              <a:rPr lang="en">
                <a:solidFill>
                  <a:schemeClr val="dk1"/>
                </a:solidFill>
              </a:rPr>
              <a:t>Working with families of 2e children</a:t>
            </a:r>
          </a:p>
          <a:p>
            <a:pPr rtl="0" lvl="1" indent="-317500" marL="914400">
              <a:spcBef>
                <a:spcPts val="0"/>
              </a:spcBef>
              <a:buClr>
                <a:schemeClr val="dk1"/>
              </a:buClr>
              <a:buSzPct val="127272"/>
              <a:buFont typeface="Arial"/>
              <a:buAutoNum type="alphaLcPeriod"/>
            </a:pPr>
            <a:r>
              <a:rPr lang="en">
                <a:solidFill>
                  <a:schemeClr val="dk1"/>
                </a:solidFill>
              </a:rPr>
              <a:t>identifying useful resources</a:t>
            </a:r>
          </a:p>
          <a:p>
            <a:pPr rtl="0" lvl="1" indent="-317500" marL="914400">
              <a:spcBef>
                <a:spcPts val="0"/>
              </a:spcBef>
              <a:buClr>
                <a:schemeClr val="dk1"/>
              </a:buClr>
              <a:buSzPct val="127272"/>
              <a:buFont typeface="Arial"/>
              <a:buAutoNum type="alphaLcPeriod"/>
            </a:pPr>
            <a:r>
              <a:rPr lang="en">
                <a:solidFill>
                  <a:schemeClr val="dk1"/>
                </a:solidFill>
              </a:rPr>
              <a:t>clarifying developmental sequence and implications</a:t>
            </a:r>
          </a:p>
          <a:p>
            <a:pPr rtl="0" lvl="1" indent="-317500" marL="914400">
              <a:spcBef>
                <a:spcPts val="0"/>
              </a:spcBef>
              <a:buClr>
                <a:schemeClr val="dk1"/>
              </a:buClr>
              <a:buSzPct val="127272"/>
              <a:buFont typeface="Arial"/>
              <a:buAutoNum type="alphaLcPeriod"/>
            </a:pPr>
            <a:r>
              <a:rPr lang="en">
                <a:solidFill>
                  <a:schemeClr val="dk1"/>
                </a:solidFill>
              </a:rPr>
              <a:t>providing real-world survival strategies</a:t>
            </a:r>
          </a:p>
          <a:p>
            <a:pPr rtl="0" lvl="1" indent="-317500" marL="914400">
              <a:spcBef>
                <a:spcPts val="0"/>
              </a:spcBef>
              <a:buClr>
                <a:schemeClr val="dk1"/>
              </a:buClr>
              <a:buSzPct val="127272"/>
              <a:buFont typeface="Arial"/>
              <a:buAutoNum type="alphaLcPeriod"/>
            </a:pPr>
            <a:r>
              <a:rPr lang="en">
                <a:solidFill>
                  <a:schemeClr val="dk1"/>
                </a:solidFill>
              </a:rPr>
              <a:t>connecting with informed educational and medical professionals </a:t>
            </a:r>
          </a:p>
          <a:p>
            <a:pPr rtl="0" lvl="0" indent="-317500" marL="457200">
              <a:spcBef>
                <a:spcPts val="0"/>
              </a:spcBef>
              <a:buClr>
                <a:schemeClr val="dk1"/>
              </a:buClr>
              <a:buSzPct val="127272"/>
              <a:buFont typeface="Arial"/>
              <a:buAutoNum type="arabicPeriod"/>
            </a:pPr>
            <a:r>
              <a:rPr lang="en">
                <a:solidFill>
                  <a:schemeClr val="dk1"/>
                </a:solidFill>
              </a:rPr>
              <a:t>Working with professionals involved with 2e children and their families</a:t>
            </a:r>
          </a:p>
          <a:p>
            <a:pPr rtl="0" lvl="1" indent="-317500" marL="914400">
              <a:spcBef>
                <a:spcPts val="0"/>
              </a:spcBef>
              <a:buClr>
                <a:schemeClr val="dk1"/>
              </a:buClr>
              <a:buSzPct val="127272"/>
              <a:buFont typeface="Arial"/>
              <a:buAutoNum type="alphaLcPeriod"/>
            </a:pPr>
            <a:r>
              <a:rPr lang="en">
                <a:solidFill>
                  <a:schemeClr val="dk1"/>
                </a:solidFill>
              </a:rPr>
              <a:t>sharing current research findings and implications</a:t>
            </a:r>
          </a:p>
          <a:p>
            <a:pPr rtl="0" lvl="1" indent="-317500" marL="914400">
              <a:spcBef>
                <a:spcPts val="0"/>
              </a:spcBef>
              <a:buClr>
                <a:schemeClr val="dk1"/>
              </a:buClr>
              <a:buSzPct val="127272"/>
              <a:buFont typeface="Arial"/>
              <a:buAutoNum type="alphaLcPeriod"/>
            </a:pPr>
            <a:r>
              <a:rPr lang="en">
                <a:solidFill>
                  <a:schemeClr val="dk1"/>
                </a:solidFill>
              </a:rPr>
              <a:t>presenting evidence-based development strategies</a:t>
            </a:r>
          </a:p>
          <a:p>
            <a:pPr rtl="0" lvl="1" indent="-317500" marL="914400">
              <a:spcBef>
                <a:spcPts val="0"/>
              </a:spcBef>
              <a:buClr>
                <a:schemeClr val="dk1"/>
              </a:buClr>
              <a:buSzPct val="127272"/>
              <a:buFont typeface="Arial"/>
              <a:buAutoNum type="alphaLcPeriod"/>
            </a:pPr>
            <a:r>
              <a:rPr lang="en">
                <a:solidFill>
                  <a:schemeClr val="dk1"/>
                </a:solidFill>
              </a:rPr>
              <a:t>compiling resources for day-to-day support</a:t>
            </a:r>
          </a:p>
          <a:p>
            <a:pPr rtl="0" lvl="1" indent="-317500" marL="914400">
              <a:spcBef>
                <a:spcPts val="0"/>
              </a:spcBef>
              <a:buClr>
                <a:schemeClr val="dk1"/>
              </a:buClr>
              <a:buSzPct val="127272"/>
              <a:buFont typeface="Arial"/>
              <a:buAutoNum type="alphaLcPeriod"/>
            </a:pPr>
            <a:r>
              <a:rPr lang="en">
                <a:solidFill>
                  <a:schemeClr val="dk1"/>
                </a:solidFill>
              </a:rPr>
              <a:t>facilitating interdisciplinary collaboration</a:t>
            </a:r>
          </a:p>
          <a:p>
            <a:pPr rtl="0">
              <a:spcBef>
                <a:spcPts val="0"/>
              </a:spcBef>
              <a:buNone/>
            </a:pPr>
            <a:r>
              <a:t/>
            </a:r>
            <a:endParaRPr>
              <a:solidFill>
                <a:schemeClr val="dk1"/>
              </a:solidFill>
            </a:endParaRPr>
          </a:p>
          <a:p>
            <a:pPr rtl="0" lvl="0">
              <a:spcBef>
                <a:spcPts val="0"/>
              </a:spcBef>
              <a:buNone/>
            </a:pPr>
            <a:r>
              <a:rPr lang="en">
                <a:solidFill>
                  <a:schemeClr val="dk1"/>
                </a:solidFill>
              </a:rPr>
              <a:t>Data will be collected throughout this work with a view to future programme development and research (Level 4).</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7" name="Shape 57"/>
        <p:cNvGrpSpPr/>
        <p:nvPr/>
      </p:nvGrpSpPr>
      <p:grpSpPr>
        <a:xfrm>
          <a:off y="0" x="0"/>
          <a:ext cy="0" cx="0"/>
          <a:chOff y="0" x="0"/>
          <a:chExt cy="0" cx="0"/>
        </a:xfrm>
      </p:grpSpPr>
      <p:sp>
        <p:nvSpPr>
          <p:cNvPr id="58" name="Shape 5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9" name="Shape 59"/>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solidFill>
                  <a:schemeClr val="dk1"/>
                </a:solidFill>
              </a:rPr>
              <a:t>While I am officially a Neuro-Developmental Educator, frankly, service design and provision is an area of Change Research (known in the vernacular as “suck it and see”) for Exceptional Learning.</a:t>
            </a:r>
          </a:p>
          <a:p>
            <a:pPr rtl="0" lvl="0">
              <a:spcBef>
                <a:spcPts val="0"/>
              </a:spcBef>
              <a:buNone/>
            </a:pPr>
            <a:r>
              <a:t/>
            </a:r>
            <a:endParaRPr>
              <a:solidFill>
                <a:schemeClr val="dk1"/>
              </a:solidFill>
            </a:endParaRPr>
          </a:p>
          <a:p>
            <a:pPr rtl="0" lvl="0">
              <a:spcBef>
                <a:spcPts val="0"/>
              </a:spcBef>
              <a:buNone/>
            </a:pPr>
            <a:r>
              <a:rPr lang="en">
                <a:solidFill>
                  <a:schemeClr val="dk1"/>
                </a:solidFill>
              </a:rPr>
              <a:t>There is no doubt that Exceptional Learning will be a multifaceted service operating</a:t>
            </a:r>
          </a:p>
          <a:p>
            <a:pPr rtl="0" lvl="0" indent="-317500" marL="457200">
              <a:spcBef>
                <a:spcPts val="0"/>
              </a:spcBef>
              <a:buClr>
                <a:schemeClr val="dk1"/>
              </a:buClr>
              <a:buSzPct val="127272"/>
              <a:buFont typeface="Arial"/>
              <a:buChar char="●"/>
            </a:pPr>
            <a:r>
              <a:rPr lang="en">
                <a:solidFill>
                  <a:schemeClr val="dk1"/>
                </a:solidFill>
              </a:rPr>
              <a:t>in schools/programmes</a:t>
            </a:r>
          </a:p>
          <a:p>
            <a:pPr rtl="0" lvl="0" indent="-317500" marL="457200">
              <a:spcBef>
                <a:spcPts val="0"/>
              </a:spcBef>
              <a:buClr>
                <a:schemeClr val="dk1"/>
              </a:buClr>
              <a:buSzPct val="127272"/>
              <a:buFont typeface="Arial"/>
              <a:buChar char="●"/>
            </a:pPr>
            <a:r>
              <a:rPr lang="en">
                <a:solidFill>
                  <a:schemeClr val="dk1"/>
                </a:solidFill>
              </a:rPr>
              <a:t>as a consultant to schools/programmes</a:t>
            </a:r>
          </a:p>
          <a:p>
            <a:pPr rtl="0" lvl="0" indent="-317500" marL="457200">
              <a:spcBef>
                <a:spcPts val="0"/>
              </a:spcBef>
              <a:buClr>
                <a:schemeClr val="dk1"/>
              </a:buClr>
              <a:buSzPct val="127272"/>
              <a:buFont typeface="Arial"/>
              <a:buChar char="●"/>
            </a:pPr>
            <a:r>
              <a:rPr lang="en">
                <a:solidFill>
                  <a:schemeClr val="dk1"/>
                </a:solidFill>
              </a:rPr>
              <a:t>in private (educational) practise</a:t>
            </a:r>
          </a:p>
          <a:p>
            <a:pPr rtl="0" lvl="0" indent="-317500" marL="457200">
              <a:spcBef>
                <a:spcPts val="0"/>
              </a:spcBef>
              <a:buClr>
                <a:schemeClr val="dk1"/>
              </a:buClr>
              <a:buSzPct val="127272"/>
              <a:buFont typeface="Arial"/>
              <a:buChar char="●"/>
            </a:pPr>
            <a:r>
              <a:rPr lang="en">
                <a:solidFill>
                  <a:schemeClr val="dk1"/>
                </a:solidFill>
              </a:rPr>
              <a:t>as a presenter/advocate</a:t>
            </a:r>
          </a:p>
          <a:p>
            <a:pPr rtl="0" lvl="0">
              <a:spcBef>
                <a:spcPts val="0"/>
              </a:spcBef>
              <a:buNone/>
            </a:pPr>
            <a:r>
              <a:rPr lang="en">
                <a:solidFill>
                  <a:schemeClr val="dk1"/>
                </a:solidFill>
              </a:rPr>
              <a:t>However, I need the business to be able to respond to a range of changing contexts, clients, and demands (including those of my own family).   I’d rather invest my energy one initiative at a time so I can gauge both the demand and my capacity/interest in meeting it.</a:t>
            </a:r>
          </a:p>
          <a:p>
            <a:pPr rtl="0" lvl="0">
              <a:spcBef>
                <a:spcPts val="0"/>
              </a:spcBef>
              <a:buNone/>
            </a:pPr>
            <a:r>
              <a:t/>
            </a:r>
            <a:endParaRPr>
              <a:solidFill>
                <a:schemeClr val="dk1"/>
              </a:solidFill>
            </a:endParaRPr>
          </a:p>
          <a:p>
            <a:pPr rtl="0" lvl="0">
              <a:spcBef>
                <a:spcPts val="0"/>
              </a:spcBef>
              <a:buNone/>
            </a:pPr>
            <a:r>
              <a:rPr lang="en">
                <a:solidFill>
                  <a:schemeClr val="dk1"/>
                </a:solidFill>
              </a:rPr>
              <a:t>That said, at this stage the majority of referrals have been generated by word-of-mouth.   Parents concerned about children in their own immediate or extended families have either witnessed my kids’ blossom or heard about the specialist training I’ve been doing.   Thus far, the common theme for these parents has been wanting to “level the playing field” so their children have the same opportunities as any other student within the school system.   </a:t>
            </a:r>
          </a:p>
          <a:p>
            <a:pPr rtl="0" lvl="0">
              <a:spcBef>
                <a:spcPts val="0"/>
              </a:spcBef>
              <a:buNone/>
            </a:pPr>
            <a:r>
              <a:t/>
            </a:r>
            <a:endParaRPr>
              <a:solidFill>
                <a:schemeClr val="dk1"/>
              </a:solidFill>
            </a:endParaRPr>
          </a:p>
          <a:p>
            <a:pPr rtl="0" lvl="0">
              <a:spcBef>
                <a:spcPts val="0"/>
              </a:spcBef>
              <a:buNone/>
            </a:pPr>
            <a:r>
              <a:rPr lang="en">
                <a:solidFill>
                  <a:schemeClr val="dk1"/>
                </a:solidFill>
              </a:rPr>
              <a:t>I have therefore been working mostly at Levels 1 &amp; 2:</a:t>
            </a:r>
          </a:p>
          <a:p>
            <a:pPr rtl="0" lvl="0" indent="-317500" marL="457200">
              <a:spcBef>
                <a:spcPts val="0"/>
              </a:spcBef>
              <a:buClr>
                <a:schemeClr val="dk1"/>
              </a:buClr>
              <a:buSzPct val="127272"/>
              <a:buFont typeface="Arial"/>
              <a:buChar char="●"/>
            </a:pPr>
            <a:r>
              <a:rPr lang="en">
                <a:solidFill>
                  <a:schemeClr val="dk1"/>
                </a:solidFill>
              </a:rPr>
              <a:t>meeting the child and family to ascertain more about their experience</a:t>
            </a:r>
            <a:br>
              <a:rPr lang="en">
                <a:solidFill>
                  <a:schemeClr val="dk1"/>
                </a:solidFill>
              </a:rPr>
            </a:br>
            <a:r>
              <a:rPr lang="en">
                <a:solidFill>
                  <a:schemeClr val="dk1"/>
                </a:solidFill>
              </a:rPr>
              <a:t>(what is the problem they would most like to solve?)</a:t>
            </a:r>
          </a:p>
          <a:p>
            <a:pPr rtl="0" lvl="0" indent="-317500" marL="457200">
              <a:spcBef>
                <a:spcPts val="0"/>
              </a:spcBef>
              <a:buClr>
                <a:schemeClr val="dk1"/>
              </a:buClr>
              <a:buSzPct val="127272"/>
              <a:buFont typeface="Arial"/>
              <a:buChar char="●"/>
            </a:pPr>
            <a:r>
              <a:rPr lang="en">
                <a:solidFill>
                  <a:schemeClr val="dk1"/>
                </a:solidFill>
              </a:rPr>
              <a:t>assessing the child’s overall neuro-motor development, social-emotional resources and/or specific academic performance</a:t>
            </a:r>
          </a:p>
          <a:p>
            <a:pPr rtl="0" lvl="0" indent="-317500" marL="457200">
              <a:spcBef>
                <a:spcPts val="0"/>
              </a:spcBef>
              <a:buClr>
                <a:schemeClr val="dk1"/>
              </a:buClr>
              <a:buSzPct val="127272"/>
              <a:buFont typeface="Arial"/>
              <a:buChar char="●"/>
            </a:pPr>
            <a:r>
              <a:rPr lang="en">
                <a:solidFill>
                  <a:schemeClr val="dk1"/>
                </a:solidFill>
              </a:rPr>
              <a:t>clarifying the impact of multi-factorial influences on school learning and achievement</a:t>
            </a:r>
          </a:p>
          <a:p>
            <a:pPr rtl="0" lvl="0" indent="-317500" marL="457200">
              <a:spcBef>
                <a:spcPts val="0"/>
              </a:spcBef>
              <a:buClr>
                <a:schemeClr val="dk1"/>
              </a:buClr>
              <a:buSzPct val="127272"/>
              <a:buFont typeface="Arial"/>
              <a:buChar char="●"/>
            </a:pPr>
            <a:r>
              <a:rPr lang="en">
                <a:solidFill>
                  <a:schemeClr val="dk1"/>
                </a:solidFill>
              </a:rPr>
              <a:t>recommending programmes, resources or approaches that have been shown to work</a:t>
            </a:r>
          </a:p>
          <a:p>
            <a:pPr rtl="0" lvl="0">
              <a:spcBef>
                <a:spcPts val="0"/>
              </a:spcBef>
              <a:buNone/>
            </a:pPr>
            <a:r>
              <a:t/>
            </a:r>
            <a:endParaRPr>
              <a:solidFill>
                <a:schemeClr val="dk1"/>
              </a:solidFill>
            </a:endParaRPr>
          </a:p>
          <a:p>
            <a:pPr rtl="0" lvl="0">
              <a:spcBef>
                <a:spcPts val="0"/>
              </a:spcBef>
              <a:buNone/>
            </a:pPr>
            <a:r>
              <a:rPr lang="en">
                <a:solidFill>
                  <a:schemeClr val="dk1"/>
                </a:solidFill>
              </a:rPr>
              <a:t>My next proposed initiative focuses around fun extra-curricular activities and community-based activity programmes to support and connect groups of students.</a:t>
            </a:r>
          </a:p>
          <a:p>
            <a:pPr rtl="0" lvl="0">
              <a:spcBef>
                <a:spcPts val="0"/>
              </a:spcBef>
              <a:buNone/>
            </a:pPr>
            <a:r>
              <a:t/>
            </a:r>
            <a:endParaRPr>
              <a:solidFill>
                <a:schemeClr val="dk1"/>
              </a:solidFill>
            </a:endParaRPr>
          </a:p>
          <a:p>
            <a:pPr rtl="0" lvl="0">
              <a:spcBef>
                <a:spcPts val="0"/>
              </a:spcBef>
              <a:buNone/>
            </a:pPr>
            <a:r>
              <a:rPr lang="en">
                <a:solidFill>
                  <a:schemeClr val="dk1"/>
                </a:solidFill>
              </a:rPr>
              <a:t>Possibly adjunct to these two initiatives would be to develop some informational presentations for groups of parents from corporate workplaces, and para-/medical practitioners and educators from institutional workplaces.   It is envisaged that these Level 3 presentations will respond to themes that have emerged from work I’ve done at Levels 1 &amp; 2 (preparing for extension into Level 4 research activities).</a:t>
            </a:r>
          </a:p>
          <a:p>
            <a:pPr rtl="0" lvl="0">
              <a:spcBef>
                <a:spcPts val="0"/>
              </a:spcBef>
              <a:buNone/>
            </a:pPr>
            <a:r>
              <a:t/>
            </a:r>
            <a:endParaRPr>
              <a:solidFill>
                <a:schemeClr val="dk1"/>
              </a:solidFill>
            </a:endParaRPr>
          </a:p>
          <a:p>
            <a:pPr rtl="0" lvl="0">
              <a:spcBef>
                <a:spcPts val="0"/>
              </a:spcBef>
              <a:buNone/>
            </a:pPr>
            <a:r>
              <a:t/>
            </a:r>
            <a:endParaRPr>
              <a:solidFill>
                <a:schemeClr val="dk1"/>
              </a:solidFill>
            </a:endParaRPr>
          </a:p>
          <a:p>
            <a:pPr rtl="0"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3" name="Shape 63"/>
        <p:cNvGrpSpPr/>
        <p:nvPr/>
      </p:nvGrpSpPr>
      <p:grpSpPr>
        <a:xfrm>
          <a:off y="0" x="0"/>
          <a:ext cy="0" cx="0"/>
          <a:chOff y="0" x="0"/>
          <a:chExt cy="0" cx="0"/>
        </a:xfrm>
      </p:grpSpPr>
      <p:sp>
        <p:nvSpPr>
          <p:cNvPr id="64" name="Shape 6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5" name="Shape 65"/>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lang="en"/>
              <a:t>In short, nobody else is bridging the educational and medical fields.</a:t>
            </a:r>
          </a:p>
          <a:p>
            <a:pPr rtl="0">
              <a:spcBef>
                <a:spcPts val="0"/>
              </a:spcBef>
              <a:buNone/>
            </a:pPr>
            <a:r>
              <a:rPr lang="en"/>
              <a:t>Nobody else is looking much beyond the classroom for intellectual achievement forums.</a:t>
            </a:r>
          </a:p>
          <a:p>
            <a:pPr rtl="0">
              <a:spcBef>
                <a:spcPts val="0"/>
              </a:spcBef>
              <a:buNone/>
            </a:pPr>
            <a:r>
              <a:rPr lang="en"/>
              <a:t>Few focus on enabling parents and families as the experts.</a:t>
            </a:r>
          </a:p>
          <a:p>
            <a:pPr rtl="0">
              <a:spcBef>
                <a:spcPts val="0"/>
              </a:spcBef>
              <a:buNone/>
            </a:pPr>
            <a:r>
              <a:t/>
            </a:r>
            <a:endParaRPr b="1"/>
          </a:p>
          <a:p>
            <a:pPr rtl="0">
              <a:spcBef>
                <a:spcPts val="0"/>
              </a:spcBef>
              <a:buNone/>
            </a:pPr>
            <a:r>
              <a:rPr b="1" lang="en"/>
              <a:t>Geographically Closest Known Competitors:</a:t>
            </a:r>
          </a:p>
          <a:p>
            <a:pPr rtl="0">
              <a:spcBef>
                <a:spcPts val="0"/>
              </a:spcBef>
              <a:buNone/>
            </a:pPr>
            <a:r>
              <a:t/>
            </a:r>
            <a:endParaRPr/>
          </a:p>
          <a:p>
            <a:pPr rtl="0">
              <a:spcBef>
                <a:spcPts val="0"/>
              </a:spcBef>
              <a:buNone/>
            </a:pPr>
            <a:r>
              <a:rPr u="sng" lang="en">
                <a:solidFill>
                  <a:schemeClr val="hlink"/>
                </a:solidFill>
                <a:hlinkClick r:id="rId2"/>
              </a:rPr>
              <a:t>Australian Gifted Support Centre</a:t>
            </a:r>
            <a:r>
              <a:rPr lang="en"/>
              <a:t> (Helen Dudeney)</a:t>
            </a:r>
          </a:p>
          <a:p>
            <a:pPr rtl="0">
              <a:spcBef>
                <a:spcPts val="0"/>
              </a:spcBef>
              <a:buNone/>
            </a:pPr>
            <a:r>
              <a:rPr lang="en"/>
              <a:t>Helen definitely does cater for 2e children as part of her work with the gifted community, but does little in the local area (operating mostly in the West and far North of Sydney, as well as nationwide).   Also does no physical remediation.</a:t>
            </a:r>
          </a:p>
          <a:p>
            <a:pPr rtl="0">
              <a:spcBef>
                <a:spcPts val="0"/>
              </a:spcBef>
              <a:buNone/>
            </a:pPr>
            <a:r>
              <a:t/>
            </a:r>
            <a:endParaRPr/>
          </a:p>
          <a:p>
            <a:pPr rtl="0">
              <a:spcBef>
                <a:spcPts val="0"/>
              </a:spcBef>
              <a:buNone/>
            </a:pPr>
            <a:r>
              <a:rPr u="sng" lang="en">
                <a:solidFill>
                  <a:schemeClr val="hlink"/>
                </a:solidFill>
                <a:hlinkClick r:id="rId3"/>
              </a:rPr>
              <a:t>Twice Exceptional </a:t>
            </a:r>
            <a:r>
              <a:rPr lang="en"/>
              <a:t>(Rhonda Filmer)</a:t>
            </a:r>
          </a:p>
          <a:p>
            <a:pPr rtl="0">
              <a:spcBef>
                <a:spcPts val="0"/>
              </a:spcBef>
              <a:buNone/>
            </a:pPr>
            <a:r>
              <a:rPr lang="en">
                <a:solidFill>
                  <a:schemeClr val="dk1"/>
                </a:solidFill>
              </a:rPr>
              <a:t>I offer a bridge between the educational and medical worlds which Rhonda does not.   (Rhonda does no physical remediation.)   </a:t>
            </a:r>
            <a:r>
              <a:rPr lang="en"/>
              <a:t>I agree with Rhonda’s philosophy of motivation via interests and success, and we both operate in the Inner West of Sydney, travelling all over the metropolitan area as required.   However, </a:t>
            </a:r>
            <a:r>
              <a:rPr lang="en">
                <a:solidFill>
                  <a:schemeClr val="dk1"/>
                </a:solidFill>
              </a:rPr>
              <a:t> my focus is building the capacity of/enabling </a:t>
            </a:r>
            <a:r>
              <a:rPr lang="en" i="1">
                <a:solidFill>
                  <a:schemeClr val="dk1"/>
                </a:solidFill>
              </a:rPr>
              <a:t>people</a:t>
            </a:r>
            <a:r>
              <a:rPr lang="en">
                <a:solidFill>
                  <a:schemeClr val="dk1"/>
                </a:solidFill>
              </a:rPr>
              <a:t>: start where you are, use what you have, do what you can.</a:t>
            </a:r>
            <a:r>
              <a:rPr lang="en"/>
              <a:t>  </a:t>
            </a:r>
            <a:r>
              <a:rPr lang="en">
                <a:solidFill>
                  <a:schemeClr val="dk1"/>
                </a:solidFill>
              </a:rPr>
              <a:t> (I am not as interested in the institutional/system advocacy for which Rhonda is, rightly, known.)   While I agree that literacy and numeracy are the core competencies for academic achievement, I am more interested in helping 2e students utilise their strengths to work around their weaknesses across all areas of their lives (of which academic achievement is only one facet).</a:t>
            </a:r>
          </a:p>
          <a:p>
            <a:pPr rtl="0">
              <a:spcBef>
                <a:spcPts val="0"/>
              </a:spcBef>
              <a:buNone/>
            </a:pPr>
            <a:r>
              <a:t/>
            </a:r>
            <a:endParaRPr>
              <a:solidFill>
                <a:schemeClr val="dk1"/>
              </a:solidFill>
            </a:endParaRPr>
          </a:p>
          <a:p>
            <a:pPr rtl="0">
              <a:spcBef>
                <a:spcPts val="0"/>
              </a:spcBef>
              <a:buNone/>
            </a:pPr>
            <a:r>
              <a:rPr u="sng" lang="en">
                <a:solidFill>
                  <a:schemeClr val="hlink"/>
                </a:solidFill>
                <a:hlinkClick r:id="rId4"/>
              </a:rPr>
              <a:t>Gateways Education</a:t>
            </a:r>
            <a:r>
              <a:rPr lang="en">
                <a:solidFill>
                  <a:schemeClr val="dk1"/>
                </a:solidFill>
              </a:rPr>
              <a:t> (Bronwyn &amp; Aaron McLeod, Directors, but also Ruth Phillips &amp; Lye Chan Long)</a:t>
            </a:r>
          </a:p>
          <a:p>
            <a:pPr rtl="0">
              <a:spcBef>
                <a:spcPts val="0"/>
              </a:spcBef>
              <a:buNone/>
            </a:pPr>
            <a:r>
              <a:rPr lang="en">
                <a:solidFill>
                  <a:schemeClr val="dk1"/>
                </a:solidFill>
              </a:rPr>
              <a:t>Educational Consultancy that conducts professional development programs relating to gifted education, educational leadership, curriculum differentiation and eLearning.   High-Powered.   Focus on education professionals (and privately consult to students) operating within school systems, run the GERRIC Certificate of Gifted Education course.   Twice-Exceptionality covered as part of the overall gifted ed field, but no physical remediation offered and individual tutoring/consultancy arranged with team members only on a private, case-by-case basis.</a:t>
            </a:r>
          </a:p>
          <a:p>
            <a:pPr rtl="0">
              <a:spcBef>
                <a:spcPts val="0"/>
              </a:spcBef>
              <a:buNone/>
            </a:pPr>
            <a:r>
              <a:t/>
            </a:r>
            <a:endParaRPr>
              <a:solidFill>
                <a:schemeClr val="dk1"/>
              </a:solidFill>
            </a:endParaRPr>
          </a:p>
          <a:p>
            <a:pPr rtl="0">
              <a:spcBef>
                <a:spcPts val="0"/>
              </a:spcBef>
              <a:buNone/>
            </a:pPr>
            <a:r>
              <a:rPr b="1" lang="en">
                <a:solidFill>
                  <a:schemeClr val="dk1"/>
                </a:solidFill>
              </a:rPr>
              <a:t>Related Associations and Organisations:</a:t>
            </a:r>
          </a:p>
          <a:p>
            <a:pPr rtl="0" lvl="0">
              <a:spcBef>
                <a:spcPts val="0"/>
              </a:spcBef>
              <a:buClr>
                <a:schemeClr val="dk1"/>
              </a:buClr>
              <a:buSzPct val="100000"/>
              <a:buFont typeface="Arial"/>
              <a:buNone/>
            </a:pPr>
            <a:r>
              <a:rPr u="sng" lang="en">
                <a:solidFill>
                  <a:schemeClr val="hlink"/>
                </a:solidFill>
                <a:hlinkClick r:id="rId5"/>
              </a:rPr>
              <a:t>Gifted Families Support Group Inc. (Melinda Gindy, President)</a:t>
            </a:r>
          </a:p>
          <a:p>
            <a:pPr rtl="0" lvl="0">
              <a:spcBef>
                <a:spcPts val="0"/>
              </a:spcBef>
              <a:buNone/>
            </a:pPr>
            <a:r>
              <a:rPr lang="en">
                <a:solidFill>
                  <a:schemeClr val="dk1"/>
                </a:solidFill>
              </a:rPr>
              <a:t>A non-profit, volunteer-run association designed to support families and educators of gifted children by bringing together ‘like minds’ via a gifted playgroup (0-5), Friday night game nights and occasional excursions (K-8), Sunday night mums’ dinners/lunch ‘n’ chat, quarterly seminars &amp; eNewsletters, and a members-only library, adult facebook group and youth edmodo group.</a:t>
            </a:r>
          </a:p>
          <a:p>
            <a:pPr rtl="0" lvl="0">
              <a:spcBef>
                <a:spcPts val="0"/>
              </a:spcBef>
              <a:buNone/>
            </a:pPr>
            <a:r>
              <a:t/>
            </a:r>
            <a:endParaRPr>
              <a:solidFill>
                <a:schemeClr val="dk1"/>
              </a:solidFill>
            </a:endParaRPr>
          </a:p>
          <a:p>
            <a:pPr rtl="0" lvl="0">
              <a:spcBef>
                <a:spcPts val="0"/>
              </a:spcBef>
              <a:buNone/>
            </a:pPr>
            <a:r>
              <a:rPr u="sng" lang="en">
                <a:solidFill>
                  <a:schemeClr val="hlink"/>
                </a:solidFill>
                <a:hlinkClick r:id="rId6"/>
              </a:rPr>
              <a:t>GERRIC (UNSW School of Education, Faculty of Arts &amp; Social Sciences)</a:t>
            </a:r>
          </a:p>
          <a:p>
            <a:pPr rtl="0" lvl="0">
              <a:spcBef>
                <a:spcPts val="0"/>
              </a:spcBef>
              <a:buClr>
                <a:schemeClr val="dk1"/>
              </a:buClr>
              <a:buSzPct val="100000"/>
              <a:buFont typeface="Arial"/>
              <a:buNone/>
            </a:pPr>
            <a:r>
              <a:rPr lang="en">
                <a:solidFill>
                  <a:schemeClr val="dk1"/>
                </a:solidFill>
              </a:rPr>
              <a:t>Gifted Education Research, Resource and Information Centre (GERRIC) was established by Australian and world-leader in Gifted Education, Miraca U. M. Gross (PhD, AM).   Informing &amp; training policy-makers, principals, teachers, parents and students, GERRIC formally became part of the UNSW School of Education in 2014, a research-intensive division that prides itself on its involvement in high-level projects and the national and international level.</a:t>
            </a:r>
          </a:p>
          <a:p>
            <a:pPr rtl="0">
              <a:spcBef>
                <a:spcPts val="0"/>
              </a:spcBef>
              <a:buNone/>
            </a:pPr>
            <a:r>
              <a:t/>
            </a:r>
            <a:endParaRPr b="1">
              <a:solidFill>
                <a:schemeClr val="dk1"/>
              </a:solidFill>
            </a:endParaRPr>
          </a:p>
          <a:p>
            <a:pPr rtl="0">
              <a:spcBef>
                <a:spcPts val="0"/>
              </a:spcBef>
              <a:buNone/>
            </a:pPr>
            <a:r>
              <a:rPr u="sng" lang="en">
                <a:solidFill>
                  <a:schemeClr val="hlink"/>
                </a:solidFill>
                <a:hlinkClick r:id="rId7"/>
              </a:rPr>
              <a:t>Australian Association for the Education of the Gifted and Talented</a:t>
            </a:r>
          </a:p>
          <a:p>
            <a:pPr rtl="0">
              <a:spcBef>
                <a:spcPts val="0"/>
              </a:spcBef>
              <a:buNone/>
            </a:pPr>
            <a:r>
              <a:rPr lang="en">
                <a:solidFill>
                  <a:schemeClr val="dk1"/>
                </a:solidFill>
              </a:rPr>
              <a:t>National gifted education body which aims to provide accurate information, support, advocacy and networks particularly for Australian teachers and parents.</a:t>
            </a:r>
          </a:p>
          <a:p>
            <a:pPr rtl="0">
              <a:spcBef>
                <a:spcPts val="0"/>
              </a:spcBef>
              <a:buNone/>
            </a:pPr>
            <a:r>
              <a:t/>
            </a:r>
            <a:endParaRPr>
              <a:solidFill>
                <a:schemeClr val="dk1"/>
              </a:solidFill>
            </a:endParaRPr>
          </a:p>
          <a:p>
            <a:pPr rtl="0">
              <a:spcBef>
                <a:spcPts val="0"/>
              </a:spcBef>
              <a:buNone/>
            </a:pPr>
            <a:r>
              <a:rPr u="sng" lang="en">
                <a:solidFill>
                  <a:schemeClr val="hlink"/>
                </a:solidFill>
                <a:hlinkClick r:id="rId8"/>
              </a:rPr>
              <a:t>GLD Australia</a:t>
            </a:r>
          </a:p>
          <a:p>
            <a:pPr rtl="0">
              <a:spcBef>
                <a:spcPts val="0"/>
              </a:spcBef>
              <a:buNone/>
            </a:pPr>
            <a:r>
              <a:rPr lang="en">
                <a:solidFill>
                  <a:schemeClr val="dk1"/>
                </a:solidFill>
              </a:rPr>
              <a:t>National online learning community responding to the needs of gifted children and gifted adults with a specific learning disability and other learning challenges, and the needs of those who care for, teach and advocate for them, through the sharing of information, research and personal experiences.   GLD Australia operates primarily via a </a:t>
            </a:r>
            <a:r>
              <a:rPr u="sng" lang="en">
                <a:solidFill>
                  <a:schemeClr val="hlink"/>
                </a:solidFill>
                <a:hlinkClick r:id="rId9"/>
              </a:rPr>
              <a:t>yahoo mailing list</a:t>
            </a:r>
            <a:r>
              <a:rPr lang="en">
                <a:solidFill>
                  <a:schemeClr val="dk1"/>
                </a:solidFill>
              </a:rPr>
              <a:t>, but also encourages geographically proximate members to organise ad hoc face-to-face meetings.</a:t>
            </a:r>
          </a:p>
          <a:p>
            <a:pPr rtl="0">
              <a:spcBef>
                <a:spcPts val="0"/>
              </a:spcBef>
              <a:buNone/>
            </a:pPr>
            <a:r>
              <a:t/>
            </a:r>
            <a:endParaRPr>
              <a:solidFill>
                <a:schemeClr val="dk1"/>
              </a:solidFill>
            </a:endParaRPr>
          </a:p>
          <a:p>
            <a:pPr rtl="0">
              <a:spcBef>
                <a:spcPts val="0"/>
              </a:spcBef>
              <a:buNone/>
            </a:pPr>
            <a:r>
              <a:rPr u="sng" lang="en">
                <a:solidFill>
                  <a:schemeClr val="hlink"/>
                </a:solidFill>
                <a:hlinkClick r:id="rId10"/>
              </a:rPr>
              <a:t>Austega</a:t>
            </a:r>
          </a:p>
          <a:p>
            <a:pPr rtl="0">
              <a:spcBef>
                <a:spcPts val="0"/>
              </a:spcBef>
              <a:buNone/>
            </a:pPr>
            <a:r>
              <a:rPr lang="en">
                <a:solidFill>
                  <a:schemeClr val="dk1"/>
                </a:solidFill>
              </a:rPr>
              <a:t>An Australian collection of links for parents and teachers covering gifted children/students and their education.   Begun in 1995, Austega’s Gifted page is longer being actively maintained but still remains a broad repository of information/opinion.</a:t>
            </a:r>
          </a:p>
          <a:p>
            <a:pPr rtl="0">
              <a:spcBef>
                <a:spcPts val="0"/>
              </a:spcBef>
              <a:buNone/>
            </a:pPr>
            <a:r>
              <a:t/>
            </a:r>
            <a:endParaRPr>
              <a:solidFill>
                <a:schemeClr val="dk1"/>
              </a:solidFill>
            </a:endParaRPr>
          </a:p>
          <a:p>
            <a:pPr rtl="0">
              <a:spcBef>
                <a:spcPts val="0"/>
              </a:spcBef>
              <a:buNone/>
            </a:pPr>
            <a:r>
              <a:rPr u="sng" lang="en">
                <a:solidFill>
                  <a:schemeClr val="hlink"/>
                </a:solidFill>
                <a:hlinkClick r:id="rId11"/>
              </a:rPr>
              <a:t>SiMERR</a:t>
            </a:r>
            <a:r>
              <a:rPr lang="en">
                <a:solidFill>
                  <a:schemeClr val="dk1"/>
                </a:solidFill>
              </a:rPr>
              <a:t> (National Centre of Science [including Information and Communication Technology] and Mathematics Education for Rural and Regional Australia)</a:t>
            </a:r>
          </a:p>
          <a:p>
            <a:pPr rtl="0">
              <a:spcBef>
                <a:spcPts val="0"/>
              </a:spcBef>
              <a:buNone/>
            </a:pPr>
            <a:r>
              <a:rPr lang="en">
                <a:solidFill>
                  <a:schemeClr val="dk1"/>
                </a:solidFill>
              </a:rPr>
              <a:t>An evolving part of the UNE School of Education, SiMERR aims to support student achievement and enhance teacher growth through research, pre-/inservice training, community and overseas programs by working with all stakeholders to develop solutions to the problems faced by teachers who are professionally isolated.   While not specifically geared for gifted or 2e students, the issues associated with obtaining/providing appropriate education despite geographical isolation from one’s peers/students addressed by SiMERR also pervade gifted education.</a:t>
            </a:r>
          </a:p>
          <a:p>
            <a:pPr rtl="0">
              <a:spcBef>
                <a:spcPts val="0"/>
              </a:spcBef>
              <a:buNone/>
            </a:pPr>
            <a:r>
              <a:t/>
            </a:r>
            <a:endParaRPr>
              <a:solidFill>
                <a:schemeClr val="dk1"/>
              </a:solidFill>
            </a:endParaRPr>
          </a:p>
          <a:p>
            <a:pPr rtl="0">
              <a:spcBef>
                <a:spcPts val="0"/>
              </a:spcBef>
              <a:buNone/>
            </a:pPr>
            <a:r>
              <a:t/>
            </a:r>
            <a:endParaRPr>
              <a:solidFill>
                <a:schemeClr val="dk1"/>
              </a:solidFill>
            </a:endParaRPr>
          </a:p>
          <a:p>
            <a:pPr rtl="0">
              <a:spcBef>
                <a:spcPts val="0"/>
              </a:spcBef>
              <a:buNone/>
            </a:pPr>
            <a:r>
              <a:t/>
            </a:r>
            <a:endParaRPr>
              <a:solidFill>
                <a:schemeClr val="dk1"/>
              </a:solidFill>
            </a:endParaRPr>
          </a:p>
          <a:p>
            <a:pPr rtl="0" lvl="0">
              <a:spcBef>
                <a:spcPts val="0"/>
              </a:spcBef>
              <a:buNone/>
            </a:pPr>
            <a:r>
              <a:t/>
            </a:r>
            <a:endParaRPr>
              <a:solidFill>
                <a:schemeClr val="dk1"/>
              </a:solidFill>
            </a:endParaRPr>
          </a:p>
          <a:p>
            <a:pPr rtl="0" lvl="0">
              <a:spcBef>
                <a:spcPts val="0"/>
              </a:spcBef>
              <a:buNone/>
            </a:pPr>
            <a:r>
              <a:t/>
            </a:r>
            <a:endParaRPr>
              <a:solidFill>
                <a:schemeClr val="dk1"/>
              </a:solidFill>
            </a:endParaRPr>
          </a:p>
          <a:p>
            <a:pPr rtl="0">
              <a:spcBef>
                <a:spcPts val="0"/>
              </a:spcBef>
              <a:buNone/>
            </a:pPr>
            <a:r>
              <a:t/>
            </a:r>
            <a:endParaRPr/>
          </a:p>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5" name="Shape 75"/>
        <p:cNvGrpSpPr/>
        <p:nvPr/>
      </p:nvGrpSpPr>
      <p:grpSpPr>
        <a:xfrm>
          <a:off y="0" x="0"/>
          <a:ext cy="0" cx="0"/>
          <a:chOff y="0" x="0"/>
          <a:chExt cy="0" cx="0"/>
        </a:xfrm>
      </p:grpSpPr>
      <p:sp>
        <p:nvSpPr>
          <p:cNvPr id="76" name="Shape 7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7" name="Shape 77"/>
          <p:cNvSpPr txBox="1"/>
          <p:nvPr>
            <p:ph idx="1" type="body"/>
          </p:nvPr>
        </p:nvSpPr>
        <p:spPr>
          <a:xfrm>
            <a:off y="4343400" x="685800"/>
            <a:ext cy="4114800" cx="5486399"/>
          </a:xfrm>
          <a:prstGeom prst="rect">
            <a:avLst/>
          </a:prstGeom>
        </p:spPr>
        <p:txBody>
          <a:bodyPr bIns="91425" rIns="91425" lIns="91425" tIns="91425" anchor="t" anchorCtr="0">
            <a:noAutofit/>
          </a:bodyPr>
          <a:lstStyle/>
          <a:p>
            <a:pPr algn="l" lvl="0">
              <a:spcBef>
                <a:spcPts val="600"/>
              </a:spcBef>
              <a:buClr>
                <a:schemeClr val="dk1"/>
              </a:buClr>
              <a:buSzPct val="100000"/>
              <a:buFont typeface="Arial"/>
              <a:buNone/>
            </a:pPr>
            <a:r>
              <a:rPr lang="en">
                <a:solidFill>
                  <a:schemeClr val="dk1"/>
                </a:solidFill>
              </a:rPr>
              <a:t>Pantone 7460 C prompts warning “out of gamut for printing” so </a:t>
            </a:r>
            <a:r>
              <a:rPr b="1" lang="en">
                <a:solidFill>
                  <a:schemeClr val="dk1"/>
                </a:solidFill>
              </a:rPr>
              <a:t>if </a:t>
            </a:r>
            <a:r>
              <a:rPr lang="en">
                <a:solidFill>
                  <a:schemeClr val="dk1"/>
                </a:solidFill>
              </a:rPr>
              <a:t>used, please include for electronic/online elements </a:t>
            </a:r>
            <a:r>
              <a:rPr b="1" lang="en">
                <a:solidFill>
                  <a:schemeClr val="dk1"/>
                </a:solidFill>
              </a:rPr>
              <a:t>only</a:t>
            </a:r>
            <a:r>
              <a:rPr lang="en">
                <a:solidFill>
                  <a:schemeClr val="dk1"/>
                </a:solidFill>
              </a:rPr>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5" name="Shape 85"/>
        <p:cNvGrpSpPr/>
        <p:nvPr/>
      </p:nvGrpSpPr>
      <p:grpSpPr>
        <a:xfrm>
          <a:off y="0" x="0"/>
          <a:ext cy="0" cx="0"/>
          <a:chOff y="0" x="0"/>
          <a:chExt cy="0" cx="0"/>
        </a:xfrm>
      </p:grpSpPr>
      <p:sp>
        <p:nvSpPr>
          <p:cNvPr id="86" name="Shape 8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7" name="Shape 87"/>
          <p:cNvSpPr txBox="1"/>
          <p:nvPr>
            <p:ph idx="1" type="body"/>
          </p:nvPr>
        </p:nvSpPr>
        <p:spPr>
          <a:xfrm>
            <a:off y="4343400" x="685800"/>
            <a:ext cy="4114800" cx="5486399"/>
          </a:xfrm>
          <a:prstGeom prst="rect">
            <a:avLst/>
          </a:prstGeom>
        </p:spPr>
        <p:txBody>
          <a:bodyPr bIns="91425" rIns="91425" lIns="91425" tIns="91425" anchor="t" anchorCtr="0">
            <a:noAutofit/>
          </a:bodyPr>
          <a:lstStyle/>
          <a:p>
            <a:pPr algn="l" rtl="0" lvl="0">
              <a:spcBef>
                <a:spcPts val="600"/>
              </a:spcBef>
              <a:buNone/>
            </a:pPr>
            <a:r>
              <a:rPr lang="en">
                <a:solidFill>
                  <a:schemeClr val="dk1"/>
                </a:solidFill>
              </a:rPr>
              <a:t>I adapted this image from other logos I’ve seen (particularly online) and liked.   However, there must be </a:t>
            </a:r>
            <a:r>
              <a:rPr b="1" lang="en">
                <a:solidFill>
                  <a:schemeClr val="dk1"/>
                </a:solidFill>
              </a:rPr>
              <a:t>no </a:t>
            </a:r>
            <a:r>
              <a:rPr lang="en">
                <a:solidFill>
                  <a:schemeClr val="dk1"/>
                </a:solidFill>
              </a:rPr>
              <a:t>confusion between the Exceptional Learning logo and any existing logos.   Thus, I articulated above the things that I (consciously) appreciate in this logo to seed ideas for an original design.</a:t>
            </a: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txBox="1"/>
          <p:nvPr>
            <p:ph type="ctrTitle"/>
          </p:nvPr>
        </p:nvSpPr>
        <p:spPr>
          <a:xfrm>
            <a:off y="1583342" x="685800"/>
            <a:ext cy="1159856"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9" name="Shape 9"/>
          <p:cNvSpPr txBox="1"/>
          <p:nvPr>
            <p:ph idx="1" type="subTitle"/>
          </p:nvPr>
        </p:nvSpPr>
        <p:spPr>
          <a:xfrm>
            <a:off y="2840053" x="685800"/>
            <a:ext cy="784737" cx="7772400"/>
          </a:xfrm>
          <a:prstGeom prst="rect">
            <a:avLst/>
          </a:prstGeom>
        </p:spPr>
        <p:txBody>
          <a:bodyPr bIns="91425" rIns="91425" lIns="91425" t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0" name="Shape 10"/>
        <p:cNvGrpSpPr/>
        <p:nvPr/>
      </p:nvGrpSpPr>
      <p:grpSpPr>
        <a:xfrm>
          <a:off y="0" x="0"/>
          <a:ext cy="0" cx="0"/>
          <a:chOff y="0" x="0"/>
          <a:chExt cy="0" cx="0"/>
        </a:xfrm>
      </p:grpSpPr>
      <p:sp>
        <p:nvSpPr>
          <p:cNvPr id="11" name="Shape 11"/>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2" name="Shape 12"/>
          <p:cNvSpPr txBox="1"/>
          <p:nvPr>
            <p:ph idx="1" type="body"/>
          </p:nvPr>
        </p:nvSpPr>
        <p:spPr>
          <a:xfrm>
            <a:off y="1200150" x="457200"/>
            <a:ext cy="3725680"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3" name="Shape 13"/>
        <p:cNvGrpSpPr/>
        <p:nvPr/>
      </p:nvGrpSpPr>
      <p:grpSpPr>
        <a:xfrm>
          <a:off y="0" x="0"/>
          <a:ext cy="0" cx="0"/>
          <a:chOff y="0" x="0"/>
          <a:chExt cy="0" cx="0"/>
        </a:xfrm>
      </p:grpSpPr>
      <p:sp>
        <p:nvSpPr>
          <p:cNvPr id="14" name="Shape 14"/>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 type="body"/>
          </p:nvPr>
        </p:nvSpPr>
        <p:spPr>
          <a:xfrm>
            <a:off y="1200150" x="457200"/>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6" name="Shape 16"/>
          <p:cNvSpPr txBox="1"/>
          <p:nvPr>
            <p:ph idx="2" type="body"/>
          </p:nvPr>
        </p:nvSpPr>
        <p:spPr>
          <a:xfrm>
            <a:off y="1200150" x="4692273"/>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7" name="Shape 17"/>
        <p:cNvGrpSpPr/>
        <p:nvPr/>
      </p:nvGrpSpPr>
      <p:grpSpPr>
        <a:xfrm>
          <a:off y="0" x="0"/>
          <a:ext cy="0" cx="0"/>
          <a:chOff y="0" x="0"/>
          <a:chExt cy="0" cx="0"/>
        </a:xfrm>
      </p:grpSpPr>
      <p:sp>
        <p:nvSpPr>
          <p:cNvPr id="18" name="Shape 18"/>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19" name="Shape 19"/>
        <p:cNvGrpSpPr/>
        <p:nvPr/>
      </p:nvGrpSpPr>
      <p:grpSpPr>
        <a:xfrm>
          <a:off y="0" x="0"/>
          <a:ext cy="0" cx="0"/>
          <a:chOff y="0" x="0"/>
          <a:chExt cy="0" cx="0"/>
        </a:xfrm>
      </p:grpSpPr>
      <p:sp>
        <p:nvSpPr>
          <p:cNvPr id="20" name="Shape 20"/>
          <p:cNvSpPr txBox="1"/>
          <p:nvPr>
            <p:ph idx="1" type="body"/>
          </p:nvPr>
        </p:nvSpPr>
        <p:spPr>
          <a:xfrm>
            <a:off y="4406309" x="457200"/>
            <a:ext cy="519520" cx="8229600"/>
          </a:xfrm>
          <a:prstGeom prst="rect">
            <a:avLst/>
          </a:prstGeom>
        </p:spPr>
        <p:txBody>
          <a:bodyPr bIns="91425" rIns="91425" lIns="91425" tIns="91425" anchor="t" anchorCtr="0"/>
          <a:lstStyle>
            <a:lvl1pPr algn="ctr">
              <a:spcBef>
                <a:spcPts val="360"/>
              </a:spcBef>
              <a:buSzPct val="100000"/>
              <a:buNone/>
              <a:defRPr sz="1800"/>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1" name="Shape 21"/>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2.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250" cx="8229600"/>
          </a:xfrm>
          <a:prstGeom prst="rect">
            <a:avLst/>
          </a:prstGeom>
          <a:noFill/>
          <a:ln>
            <a:noFill/>
          </a:ln>
        </p:spPr>
        <p:txBody>
          <a:bodyPr bIns="91425" rIns="91425" lIns="91425" tIns="91425" anchor="b" anchorCtr="0"/>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6" name="Shape 6"/>
          <p:cNvSpPr txBox="1"/>
          <p:nvPr>
            <p:ph idx="1" type="body"/>
          </p:nvPr>
        </p:nvSpPr>
        <p:spPr>
          <a:xfrm>
            <a:off y="1200150" x="457200"/>
            <a:ext cy="3725680" cx="8229600"/>
          </a:xfrm>
          <a:prstGeom prst="rect">
            <a:avLst/>
          </a:prstGeom>
          <a:noFill/>
          <a:ln>
            <a:noFill/>
          </a:ln>
        </p:spPr>
        <p:txBody>
          <a:bodyPr bIns="91425" rIns="91425" lIns="91425" t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 Target="../media/image12.jpg" Type="http://schemas.openxmlformats.org/officeDocument/2006/relationships/image" Id="rId4"/><Relationship Target="../media/image09.jpg" Type="http://schemas.openxmlformats.org/officeDocument/2006/relationships/image" Id="rId3"/><Relationship Target="../media/image07.jpg" Type="http://schemas.openxmlformats.org/officeDocument/2006/relationships/image" Id="rId5"/></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 Target="../media/image06.jpg" Type="http://schemas.openxmlformats.org/officeDocument/2006/relationships/image" Id="rId4"/><Relationship Target="../media/image11.jpg" Type="http://schemas.openxmlformats.org/officeDocument/2006/relationships/image" Id="rId3"/></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2.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 Target="../media/image05.jp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 Target="../media/image02.jpg" Type="http://schemas.openxmlformats.org/officeDocument/2006/relationships/image" Id="rId4"/><Relationship Target="../media/image08.jpg" Type="http://schemas.openxmlformats.org/officeDocument/2006/relationships/image" Id="rId3"/><Relationship Target="../media/image01.jpg" Type="http://schemas.openxmlformats.org/officeDocument/2006/relationships/image" Id="rId6"/><Relationship Target="../media/image00.jpg" Type="http://schemas.openxmlformats.org/officeDocument/2006/relationships/image" Id="rId5"/><Relationship Target="../media/image04.jpg" Type="http://schemas.openxmlformats.org/officeDocument/2006/relationships/image" Id="rId8"/><Relationship Target="../media/image03.jpg" Type="http://schemas.openxmlformats.org/officeDocument/2006/relationships/image" Id="rId7"/></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 Target="../media/image10.jp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 name="Shape 22"/>
        <p:cNvGrpSpPr/>
        <p:nvPr/>
      </p:nvGrpSpPr>
      <p:grpSpPr>
        <a:xfrm>
          <a:off y="0" x="0"/>
          <a:ext cy="0" cx="0"/>
          <a:chOff y="0" x="0"/>
          <a:chExt cy="0" cx="0"/>
        </a:xfrm>
      </p:grpSpPr>
      <p:sp>
        <p:nvSpPr>
          <p:cNvPr id="23" name="Shape 23"/>
          <p:cNvSpPr txBox="1"/>
          <p:nvPr>
            <p:ph type="ctrTitle"/>
          </p:nvPr>
        </p:nvSpPr>
        <p:spPr>
          <a:xfrm>
            <a:off y="1583342" x="685800"/>
            <a:ext cy="1159856" cx="7772400"/>
          </a:xfrm>
          <a:prstGeom prst="rect">
            <a:avLst/>
          </a:prstGeom>
        </p:spPr>
        <p:txBody>
          <a:bodyPr bIns="91425" rIns="91425" lIns="91425" tIns="91425" anchor="b" anchorCtr="0">
            <a:noAutofit/>
          </a:bodyPr>
          <a:lstStyle/>
          <a:p>
            <a:pPr>
              <a:spcBef>
                <a:spcPts val="0"/>
              </a:spcBef>
              <a:buNone/>
            </a:pPr>
            <a:r>
              <a:rPr lang="en"/>
              <a:t>Exceptional Learning</a:t>
            </a:r>
          </a:p>
        </p:txBody>
      </p:sp>
      <p:sp>
        <p:nvSpPr>
          <p:cNvPr id="24" name="Shape 24"/>
          <p:cNvSpPr txBox="1"/>
          <p:nvPr>
            <p:ph idx="1" type="subTitle"/>
          </p:nvPr>
        </p:nvSpPr>
        <p:spPr>
          <a:xfrm>
            <a:off y="2840053" x="685800"/>
            <a:ext cy="784737" cx="7772400"/>
          </a:xfrm>
          <a:prstGeom prst="rect">
            <a:avLst/>
          </a:prstGeom>
        </p:spPr>
        <p:txBody>
          <a:bodyPr bIns="91425" rIns="91425" lIns="91425" tIns="91425" anchor="t" anchorCtr="0">
            <a:noAutofit/>
          </a:bodyPr>
          <a:lstStyle/>
          <a:p>
            <a:pPr>
              <a:spcBef>
                <a:spcPts val="0"/>
              </a:spcBef>
              <a:buNone/>
            </a:pPr>
            <a:r>
              <a:rPr lang="en"/>
              <a:t>Graphic Design Brief</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 name="Shape 88"/>
        <p:cNvGrpSpPr/>
        <p:nvPr/>
      </p:nvGrpSpPr>
      <p:grpSpPr>
        <a:xfrm>
          <a:off y="0" x="0"/>
          <a:ext cy="0" cx="0"/>
          <a:chOff y="0" x="0"/>
          <a:chExt cy="0" cx="0"/>
        </a:xfrm>
      </p:grpSpPr>
      <p:sp>
        <p:nvSpPr>
          <p:cNvPr id="89" name="Shape 89"/>
          <p:cNvSpPr txBox="1"/>
          <p:nvPr>
            <p:ph type="title"/>
          </p:nvPr>
        </p:nvSpPr>
        <p:spPr>
          <a:xfrm>
            <a:off y="205978" x="457200"/>
            <a:ext cy="857400" cx="8229600"/>
          </a:xfrm>
          <a:prstGeom prst="rect">
            <a:avLst/>
          </a:prstGeom>
        </p:spPr>
        <p:txBody>
          <a:bodyPr bIns="91425" rIns="91425" lIns="91425" tIns="91425" anchor="b" anchorCtr="0">
            <a:noAutofit/>
          </a:bodyPr>
          <a:lstStyle/>
          <a:p>
            <a:pPr rtl="0" lvl="0">
              <a:spcBef>
                <a:spcPts val="0"/>
              </a:spcBef>
              <a:buNone/>
            </a:pPr>
            <a:r>
              <a:rPr lang="en"/>
              <a:t>Specifications: Seed Font 1</a:t>
            </a:r>
          </a:p>
        </p:txBody>
      </p:sp>
      <p:pic>
        <p:nvPicPr>
          <p:cNvPr id="90" name="Shape 90"/>
          <p:cNvPicPr preferRelativeResize="0"/>
          <p:nvPr/>
        </p:nvPicPr>
        <p:blipFill>
          <a:blip r:embed="rId3">
            <a:alphaModFix/>
          </a:blip>
          <a:stretch>
            <a:fillRect/>
          </a:stretch>
        </p:blipFill>
        <p:spPr>
          <a:xfrm>
            <a:off y="1048167" x="2935725"/>
            <a:ext cy="532457" cx="3272550"/>
          </a:xfrm>
          <a:prstGeom prst="rect">
            <a:avLst/>
          </a:prstGeom>
          <a:noFill/>
          <a:ln>
            <a:noFill/>
          </a:ln>
        </p:spPr>
      </p:pic>
      <p:pic>
        <p:nvPicPr>
          <p:cNvPr id="91" name="Shape 91"/>
          <p:cNvPicPr preferRelativeResize="0"/>
          <p:nvPr/>
        </p:nvPicPr>
        <p:blipFill>
          <a:blip r:embed="rId4">
            <a:alphaModFix/>
          </a:blip>
          <a:stretch>
            <a:fillRect/>
          </a:stretch>
        </p:blipFill>
        <p:spPr>
          <a:xfrm>
            <a:off y="2679574" x="457195"/>
            <a:ext cy="857399" cx="2329006"/>
          </a:xfrm>
          <a:prstGeom prst="rect">
            <a:avLst/>
          </a:prstGeom>
          <a:noFill/>
          <a:ln>
            <a:noFill/>
          </a:ln>
        </p:spPr>
      </p:pic>
      <p:pic>
        <p:nvPicPr>
          <p:cNvPr id="92" name="Shape 92"/>
          <p:cNvPicPr preferRelativeResize="0"/>
          <p:nvPr/>
        </p:nvPicPr>
        <p:blipFill>
          <a:blip r:embed="rId5">
            <a:alphaModFix/>
          </a:blip>
          <a:stretch>
            <a:fillRect/>
          </a:stretch>
        </p:blipFill>
        <p:spPr>
          <a:xfrm>
            <a:off y="3441575" x="6326087"/>
            <a:ext cy="857399" cx="2360707"/>
          </a:xfrm>
          <a:prstGeom prst="rect">
            <a:avLst/>
          </a:prstGeom>
          <a:noFill/>
          <a:ln>
            <a:noFill/>
          </a:ln>
        </p:spPr>
      </p:pic>
      <p:sp>
        <p:nvSpPr>
          <p:cNvPr id="93" name="Shape 93"/>
          <p:cNvSpPr txBox="1"/>
          <p:nvPr/>
        </p:nvSpPr>
        <p:spPr>
          <a:xfrm>
            <a:off y="3775675" x="3641025"/>
            <a:ext cy="1234799" cx="2175599"/>
          </a:xfrm>
          <a:prstGeom prst="rect">
            <a:avLst/>
          </a:prstGeom>
          <a:noFill/>
          <a:ln>
            <a:noFill/>
          </a:ln>
        </p:spPr>
        <p:txBody>
          <a:bodyPr bIns="91425" rIns="91425" lIns="91425" tIns="91425" anchor="t" anchorCtr="0">
            <a:noAutofit/>
          </a:bodyPr>
          <a:lstStyle/>
          <a:p>
            <a:pPr rtl="0">
              <a:spcBef>
                <a:spcPts val="0"/>
              </a:spcBef>
              <a:buNone/>
            </a:pPr>
            <a:r>
              <a:rPr lang="en"/>
              <a:t>I would prefer a font that mimics handwriting</a:t>
            </a:r>
            <a:br>
              <a:rPr lang="en"/>
            </a:br>
            <a:r>
              <a:rPr lang="en"/>
              <a:t>but is clear, even from a distance, and definitely </a:t>
            </a:r>
            <a:r>
              <a:rPr lang="en" i="1"/>
              <a:t>not</a:t>
            </a:r>
            <a:r>
              <a:rPr lang="en"/>
              <a:t> cursive.</a:t>
            </a:r>
          </a:p>
          <a:p>
            <a:pPr algn="ctr">
              <a:spcBef>
                <a:spcPts val="0"/>
              </a:spcBef>
              <a:buNone/>
            </a:pPr>
            <a:r>
              <a:t/>
            </a:r>
            <a:endParaRPr/>
          </a:p>
        </p:txBody>
      </p:sp>
      <p:sp>
        <p:nvSpPr>
          <p:cNvPr id="94" name="Shape 94"/>
          <p:cNvSpPr txBox="1"/>
          <p:nvPr/>
        </p:nvSpPr>
        <p:spPr>
          <a:xfrm>
            <a:off y="1165625" x="385350"/>
            <a:ext cy="365099" cx="2360699"/>
          </a:xfrm>
          <a:prstGeom prst="rect">
            <a:avLst/>
          </a:prstGeom>
          <a:noFill/>
          <a:ln>
            <a:noFill/>
          </a:ln>
        </p:spPr>
        <p:txBody>
          <a:bodyPr bIns="91425" rIns="91425" lIns="91425" tIns="91425" anchor="t" anchorCtr="0">
            <a:noAutofit/>
          </a:bodyPr>
          <a:lstStyle/>
          <a:p>
            <a:pPr>
              <a:spcBef>
                <a:spcPts val="0"/>
              </a:spcBef>
              <a:buNone/>
            </a:pPr>
            <a:r>
              <a:rPr lang="en" i="1"/>
              <a:t>(logo too small? ‘gets lost’)</a:t>
            </a:r>
          </a:p>
        </p:txBody>
      </p:sp>
      <p:sp>
        <p:nvSpPr>
          <p:cNvPr id="95" name="Shape 95"/>
          <p:cNvSpPr txBox="1"/>
          <p:nvPr/>
        </p:nvSpPr>
        <p:spPr>
          <a:xfrm>
            <a:off y="1165625" x="6584050"/>
            <a:ext cy="365099" cx="1406699"/>
          </a:xfrm>
          <a:prstGeom prst="rect">
            <a:avLst/>
          </a:prstGeom>
          <a:noFill/>
          <a:ln>
            <a:noFill/>
          </a:ln>
        </p:spPr>
        <p:txBody>
          <a:bodyPr bIns="91425" rIns="91425" lIns="91425" tIns="91425" anchor="t" anchorCtr="0">
            <a:noAutofit/>
          </a:bodyPr>
          <a:lstStyle/>
          <a:p>
            <a:pPr rtl="0" lvl="0">
              <a:spcBef>
                <a:spcPts val="0"/>
              </a:spcBef>
              <a:buNone/>
            </a:pPr>
            <a:r>
              <a:rPr lang="en" i="1"/>
              <a:t>(</a:t>
            </a:r>
            <a:r>
              <a:rPr lang="en" i="1">
                <a:solidFill>
                  <a:schemeClr val="dk1"/>
                </a:solidFill>
              </a:rPr>
              <a:t>unbalanced</a:t>
            </a:r>
            <a:r>
              <a:rPr lang="en" i="1"/>
              <a:t>?)</a:t>
            </a:r>
          </a:p>
        </p:txBody>
      </p:sp>
      <p:sp>
        <p:nvSpPr>
          <p:cNvPr id="96" name="Shape 96"/>
          <p:cNvSpPr txBox="1"/>
          <p:nvPr/>
        </p:nvSpPr>
        <p:spPr>
          <a:xfrm>
            <a:off y="1414575" x="4149100"/>
            <a:ext cy="365099" cx="1576199"/>
          </a:xfrm>
          <a:prstGeom prst="rect">
            <a:avLst/>
          </a:prstGeom>
          <a:noFill/>
          <a:ln>
            <a:noFill/>
          </a:ln>
        </p:spPr>
        <p:txBody>
          <a:bodyPr bIns="91425" rIns="91425" lIns="91425" tIns="91425" anchor="t" anchorCtr="0">
            <a:noAutofit/>
          </a:bodyPr>
          <a:lstStyle/>
          <a:p>
            <a:pPr rtl="0" lvl="0">
              <a:spcBef>
                <a:spcPts val="0"/>
              </a:spcBef>
              <a:buNone/>
            </a:pPr>
            <a:r>
              <a:rPr lang="en" i="1"/>
              <a:t>(very loooong?)</a:t>
            </a:r>
          </a:p>
        </p:txBody>
      </p:sp>
      <p:sp>
        <p:nvSpPr>
          <p:cNvPr id="97" name="Shape 97"/>
          <p:cNvSpPr txBox="1"/>
          <p:nvPr/>
        </p:nvSpPr>
        <p:spPr>
          <a:xfrm>
            <a:off y="3672075" x="988525"/>
            <a:ext cy="970799" cx="2328900"/>
          </a:xfrm>
          <a:prstGeom prst="rect">
            <a:avLst/>
          </a:prstGeom>
          <a:noFill/>
          <a:ln>
            <a:noFill/>
          </a:ln>
        </p:spPr>
        <p:txBody>
          <a:bodyPr bIns="91425" rIns="91425" lIns="91425" tIns="91425" anchor="t" anchorCtr="0">
            <a:noAutofit/>
          </a:bodyPr>
          <a:lstStyle/>
          <a:p>
            <a:pPr rtl="0" lvl="0">
              <a:spcBef>
                <a:spcPts val="0"/>
              </a:spcBef>
              <a:buNone/>
            </a:pPr>
            <a:r>
              <a:rPr lang="en"/>
              <a:t>The “a” </a:t>
            </a:r>
            <a:r>
              <a:rPr b="1" lang="en"/>
              <a:t>must not</a:t>
            </a:r>
            <a:r>
              <a:rPr lang="en"/>
              <a:t> be the typeface of the letter but the written version as shown above.</a:t>
            </a:r>
          </a:p>
          <a:p>
            <a:pPr algn="ctr" rtl="0" lvl="0">
              <a:spcBef>
                <a:spcPts val="0"/>
              </a:spcBef>
              <a:buNone/>
            </a:pPr>
            <a:r>
              <a:t/>
            </a:r>
            <a:endParaRPr/>
          </a:p>
          <a:p>
            <a:pPr algn="ctr" rtl="0" lvl="0">
              <a:spcBef>
                <a:spcPts val="0"/>
              </a:spcBef>
              <a:buNone/>
            </a:pPr>
            <a:r>
              <a:t/>
            </a:r>
            <a:endParaRPr/>
          </a:p>
        </p:txBody>
      </p:sp>
      <p:sp>
        <p:nvSpPr>
          <p:cNvPr id="98" name="Shape 98"/>
          <p:cNvSpPr txBox="1"/>
          <p:nvPr/>
        </p:nvSpPr>
        <p:spPr>
          <a:xfrm>
            <a:off y="2411500" x="6286125"/>
            <a:ext cy="970799" cx="2821200"/>
          </a:xfrm>
          <a:prstGeom prst="rect">
            <a:avLst/>
          </a:prstGeom>
          <a:noFill/>
          <a:ln>
            <a:noFill/>
          </a:ln>
        </p:spPr>
        <p:txBody>
          <a:bodyPr bIns="91425" rIns="91425" lIns="91425" tIns="91425" anchor="t" anchorCtr="0">
            <a:noAutofit/>
          </a:bodyPr>
          <a:lstStyle/>
          <a:p>
            <a:pPr rtl="0" lvl="0">
              <a:spcBef>
                <a:spcPts val="0"/>
              </a:spcBef>
              <a:buNone/>
            </a:pPr>
            <a:r>
              <a:rPr lang="en"/>
              <a:t>I like the coherence, consistency of both the font and the logo using curved, rounded lines.   Identity preserved beyond logo.</a:t>
            </a:r>
          </a:p>
          <a:p>
            <a:pPr algn="ctr" rtl="0" lvl="0">
              <a:spcBef>
                <a:spcPts val="0"/>
              </a:spcBef>
              <a:buNone/>
            </a:pPr>
            <a:r>
              <a:t/>
            </a:r>
            <a:endParaRPr b="1"/>
          </a:p>
          <a:p>
            <a:pPr algn="ctr" rtl="0" lvl="0">
              <a:spcBef>
                <a:spcPts val="0"/>
              </a:spcBef>
              <a:buNone/>
            </a:pPr>
            <a:r>
              <a:t/>
            </a:r>
            <a:endParaRPr b="1"/>
          </a:p>
        </p:txBody>
      </p:sp>
      <p:sp>
        <p:nvSpPr>
          <p:cNvPr id="99" name="Shape 99"/>
          <p:cNvSpPr txBox="1"/>
          <p:nvPr/>
        </p:nvSpPr>
        <p:spPr>
          <a:xfrm>
            <a:off y="1675175" x="2630350"/>
            <a:ext cy="365099" cx="5202600"/>
          </a:xfrm>
          <a:prstGeom prst="rect">
            <a:avLst/>
          </a:prstGeom>
          <a:noFill/>
          <a:ln>
            <a:noFill/>
          </a:ln>
        </p:spPr>
        <p:txBody>
          <a:bodyPr bIns="91425" rIns="91425" lIns="91425" tIns="91425" anchor="t" anchorCtr="0">
            <a:noAutofit/>
          </a:bodyPr>
          <a:lstStyle/>
          <a:p>
            <a:pPr rtl="0" lvl="0">
              <a:spcBef>
                <a:spcPts val="0"/>
              </a:spcBef>
              <a:buNone/>
            </a:pPr>
            <a:r>
              <a:rPr lang="en"/>
              <a:t>But I want a font that works</a:t>
            </a:r>
            <a:r>
              <a:rPr lang="en" i="1"/>
              <a:t> </a:t>
            </a:r>
            <a:r>
              <a:rPr lang="en"/>
              <a:t>on a single line     and stacked    </a:t>
            </a:r>
          </a:p>
        </p:txBody>
      </p:sp>
      <p:sp>
        <p:nvSpPr>
          <p:cNvPr id="100" name="Shape 100"/>
          <p:cNvSpPr/>
          <p:nvPr/>
        </p:nvSpPr>
        <p:spPr>
          <a:xfrm>
            <a:off y="1695875" x="6208275"/>
            <a:ext cy="323700" cx="174300"/>
          </a:xfrm>
          <a:prstGeom prst="upArrow">
            <a:avLst>
              <a:gd fmla="val 50000" name="adj1"/>
              <a:gd fmla="val 50000" name="adj2"/>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spcBef>
                <a:spcPts val="0"/>
              </a:spcBef>
              <a:buNone/>
            </a:pPr>
            <a:r>
              <a:t/>
            </a:r>
            <a:endParaRPr/>
          </a:p>
        </p:txBody>
      </p:sp>
      <p:sp>
        <p:nvSpPr>
          <p:cNvPr id="101" name="Shape 101"/>
          <p:cNvSpPr/>
          <p:nvPr/>
        </p:nvSpPr>
        <p:spPr>
          <a:xfrm>
            <a:off y="1695875" x="7419287"/>
            <a:ext cy="323700" cx="174300"/>
          </a:xfrm>
          <a:prstGeom prst="downArrow">
            <a:avLst>
              <a:gd fmla="val 50000" name="adj1"/>
              <a:gd fmla="val 53030" name="adj2"/>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spcBef>
                <a:spcPts val="0"/>
              </a:spcBef>
              <a:buNone/>
            </a:pPr>
            <a:r>
              <a:t/>
            </a:r>
            <a:endParaRPr/>
          </a:p>
        </p:txBody>
      </p:sp>
      <p:sp>
        <p:nvSpPr>
          <p:cNvPr id="102" name="Shape 102"/>
          <p:cNvSpPr txBox="1"/>
          <p:nvPr/>
        </p:nvSpPr>
        <p:spPr>
          <a:xfrm>
            <a:off y="2248875" x="3507262"/>
            <a:ext cy="1318199" cx="2259599"/>
          </a:xfrm>
          <a:prstGeom prst="rect">
            <a:avLst/>
          </a:prstGeom>
          <a:noFill/>
          <a:ln>
            <a:noFill/>
          </a:ln>
        </p:spPr>
        <p:txBody>
          <a:bodyPr bIns="91425" rIns="91425" lIns="91425" tIns="91425" anchor="ctr" anchorCtr="0">
            <a:noAutofit/>
          </a:bodyPr>
          <a:lstStyle/>
          <a:p>
            <a:pPr rtl="0" lvl="0">
              <a:spcBef>
                <a:spcPts val="0"/>
              </a:spcBef>
              <a:buNone/>
            </a:pPr>
            <a:r>
              <a:rPr b="1" lang="en">
                <a:solidFill>
                  <a:schemeClr val="dk1"/>
                </a:solidFill>
              </a:rPr>
              <a:t>A font supported in most browsers that is just as legible in colour &amp; white would be ideal.</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6" name="Shape 106"/>
        <p:cNvGrpSpPr/>
        <p:nvPr/>
      </p:nvGrpSpPr>
      <p:grpSpPr>
        <a:xfrm>
          <a:off y="0" x="0"/>
          <a:ext cy="0" cx="0"/>
          <a:chOff y="0" x="0"/>
          <a:chExt cy="0" cx="0"/>
        </a:xfrm>
      </p:grpSpPr>
      <p:sp>
        <p:nvSpPr>
          <p:cNvPr id="107" name="Shape 107"/>
          <p:cNvSpPr txBox="1"/>
          <p:nvPr>
            <p:ph type="title"/>
          </p:nvPr>
        </p:nvSpPr>
        <p:spPr>
          <a:xfrm>
            <a:off y="205978" x="457200"/>
            <a:ext cy="857400" cx="8229600"/>
          </a:xfrm>
          <a:prstGeom prst="rect">
            <a:avLst/>
          </a:prstGeom>
        </p:spPr>
        <p:txBody>
          <a:bodyPr bIns="91425" rIns="91425" lIns="91425" tIns="91425" anchor="b" anchorCtr="0">
            <a:noAutofit/>
          </a:bodyPr>
          <a:lstStyle/>
          <a:p>
            <a:pPr rtl="0" lvl="0">
              <a:spcBef>
                <a:spcPts val="0"/>
              </a:spcBef>
              <a:buNone/>
            </a:pPr>
            <a:r>
              <a:rPr lang="en"/>
              <a:t>Specifications: Seed Logo &amp; Font 2</a:t>
            </a:r>
          </a:p>
        </p:txBody>
      </p:sp>
      <p:sp>
        <p:nvSpPr>
          <p:cNvPr id="108" name="Shape 108"/>
          <p:cNvSpPr txBox="1"/>
          <p:nvPr/>
        </p:nvSpPr>
        <p:spPr>
          <a:xfrm>
            <a:off y="3179350" x="1843975"/>
            <a:ext cy="1616700" cx="2555699"/>
          </a:xfrm>
          <a:prstGeom prst="rect">
            <a:avLst/>
          </a:prstGeom>
          <a:noFill/>
          <a:ln>
            <a:noFill/>
          </a:ln>
        </p:spPr>
        <p:txBody>
          <a:bodyPr bIns="91425" rIns="91425" lIns="91425" tIns="91425" anchor="t" anchorCtr="0">
            <a:noAutofit/>
          </a:bodyPr>
          <a:lstStyle/>
          <a:p>
            <a:pPr rtl="0" lvl="0">
              <a:spcBef>
                <a:spcPts val="0"/>
              </a:spcBef>
              <a:buNone/>
            </a:pPr>
            <a:r>
              <a:rPr b="1" lang="en"/>
              <a:t>letters:</a:t>
            </a:r>
          </a:p>
          <a:p>
            <a:pPr rtl="0" lvl="0">
              <a:spcBef>
                <a:spcPts val="0"/>
              </a:spcBef>
              <a:buNone/>
            </a:pPr>
            <a:r>
              <a:rPr lang="en"/>
              <a:t>stylized (?font?)</a:t>
            </a:r>
          </a:p>
          <a:p>
            <a:pPr rtl="0">
              <a:spcBef>
                <a:spcPts val="0"/>
              </a:spcBef>
              <a:buNone/>
            </a:pPr>
            <a:r>
              <a:rPr lang="en"/>
              <a:t>does not need full business name </a:t>
            </a:r>
          </a:p>
          <a:p>
            <a:pPr rtl="0" lvl="0">
              <a:spcBef>
                <a:spcPts val="0"/>
              </a:spcBef>
              <a:buNone/>
            </a:pPr>
            <a:r>
              <a:rPr lang="en"/>
              <a:t>-how to integrate w business name??</a:t>
            </a:r>
            <a:br>
              <a:rPr lang="en"/>
            </a:br>
            <a:r>
              <a:rPr lang="en"/>
              <a:t>-how to scale?</a:t>
            </a:r>
          </a:p>
          <a:p>
            <a:pPr rtl="0" lvl="0">
              <a:spcBef>
                <a:spcPts val="0"/>
              </a:spcBef>
              <a:buNone/>
            </a:pPr>
            <a:r>
              <a:t/>
            </a:r>
            <a:endParaRPr/>
          </a:p>
        </p:txBody>
      </p:sp>
      <p:sp>
        <p:nvSpPr>
          <p:cNvPr id="109" name="Shape 109"/>
          <p:cNvSpPr txBox="1"/>
          <p:nvPr/>
        </p:nvSpPr>
        <p:spPr>
          <a:xfrm>
            <a:off y="1323750" x="370125"/>
            <a:ext cy="1240199" cx="2879400"/>
          </a:xfrm>
          <a:prstGeom prst="rect">
            <a:avLst/>
          </a:prstGeom>
          <a:noFill/>
          <a:ln>
            <a:noFill/>
          </a:ln>
        </p:spPr>
        <p:txBody>
          <a:bodyPr bIns="91425" rIns="91425" lIns="91425" tIns="91425" anchor="t" anchorCtr="0">
            <a:noAutofit/>
          </a:bodyPr>
          <a:lstStyle/>
          <a:p>
            <a:pPr rtl="0" lvl="0">
              <a:spcBef>
                <a:spcPts val="0"/>
              </a:spcBef>
              <a:buNone/>
            </a:pPr>
            <a:r>
              <a:rPr b="1" lang="en"/>
              <a:t>rays/hair:</a:t>
            </a:r>
          </a:p>
          <a:p>
            <a:pPr rtl="0" lvl="0">
              <a:spcBef>
                <a:spcPts val="0"/>
              </a:spcBef>
              <a:buNone/>
            </a:pPr>
            <a:r>
              <a:rPr lang="en"/>
              <a:t>bright ideas, energy</a:t>
            </a:r>
          </a:p>
          <a:p>
            <a:pPr rtl="0" lvl="0">
              <a:spcBef>
                <a:spcPts val="0"/>
              </a:spcBef>
              <a:buNone/>
            </a:pPr>
            <a:r>
              <a:rPr lang="en"/>
              <a:t>radiating from exceptional brain resulting from exceptional input</a:t>
            </a:r>
          </a:p>
          <a:p>
            <a:pPr rtl="0" lvl="0">
              <a:spcBef>
                <a:spcPts val="0"/>
              </a:spcBef>
              <a:buNone/>
            </a:pPr>
            <a:r>
              <a:rPr lang="en"/>
              <a:t>dynamic, palpable</a:t>
            </a:r>
          </a:p>
        </p:txBody>
      </p:sp>
      <p:sp>
        <p:nvSpPr>
          <p:cNvPr id="110" name="Shape 110"/>
          <p:cNvSpPr txBox="1"/>
          <p:nvPr/>
        </p:nvSpPr>
        <p:spPr>
          <a:xfrm>
            <a:off y="1889637" x="5517925"/>
            <a:ext cy="1006199" cx="2897099"/>
          </a:xfrm>
          <a:prstGeom prst="rect">
            <a:avLst/>
          </a:prstGeom>
          <a:noFill/>
          <a:ln>
            <a:noFill/>
          </a:ln>
        </p:spPr>
        <p:txBody>
          <a:bodyPr bIns="91425" rIns="91425" lIns="91425" tIns="91425" anchor="t" anchorCtr="0">
            <a:noAutofit/>
          </a:bodyPr>
          <a:lstStyle/>
          <a:p>
            <a:pPr rtl="0">
              <a:spcBef>
                <a:spcPts val="0"/>
              </a:spcBef>
              <a:buNone/>
            </a:pPr>
            <a:r>
              <a:rPr b="1" lang="en"/>
              <a:t>face/profile:</a:t>
            </a:r>
          </a:p>
          <a:p>
            <a:pPr rtl="0" lvl="0">
              <a:spcBef>
                <a:spcPts val="0"/>
              </a:spcBef>
              <a:buNone/>
            </a:pPr>
            <a:r>
              <a:rPr b="1" lang="en"/>
              <a:t>implied</a:t>
            </a:r>
          </a:p>
          <a:p>
            <a:pPr rtl="0">
              <a:spcBef>
                <a:spcPts val="0"/>
              </a:spcBef>
              <a:buNone/>
            </a:pPr>
            <a:r>
              <a:rPr lang="en"/>
              <a:t>all about people</a:t>
            </a:r>
          </a:p>
          <a:p>
            <a:pPr rtl="0">
              <a:spcBef>
                <a:spcPts val="0"/>
              </a:spcBef>
              <a:buNone/>
            </a:pPr>
            <a:r>
              <a:rPr lang="en"/>
              <a:t>non-conventional is celebrated</a:t>
            </a:r>
          </a:p>
          <a:p>
            <a:pPr rtl="0">
              <a:spcBef>
                <a:spcPts val="0"/>
              </a:spcBef>
              <a:buNone/>
            </a:pPr>
            <a:r>
              <a:t/>
            </a:r>
            <a:endParaRPr/>
          </a:p>
          <a:p>
            <a:pPr rtl="0" lvl="0">
              <a:spcBef>
                <a:spcPts val="0"/>
              </a:spcBef>
              <a:buNone/>
            </a:pPr>
            <a:r>
              <a:t/>
            </a:r>
            <a:endParaRPr/>
          </a:p>
          <a:p>
            <a:pPr rtl="0" lvl="0">
              <a:spcBef>
                <a:spcPts val="0"/>
              </a:spcBef>
              <a:buNone/>
            </a:pPr>
            <a:r>
              <a:t/>
            </a:r>
            <a:endParaRPr/>
          </a:p>
        </p:txBody>
      </p:sp>
      <p:sp>
        <p:nvSpPr>
          <p:cNvPr id="111" name="Shape 111"/>
          <p:cNvSpPr txBox="1"/>
          <p:nvPr/>
        </p:nvSpPr>
        <p:spPr>
          <a:xfrm>
            <a:off y="3371600" x="5579200"/>
            <a:ext cy="1424399" cx="3407099"/>
          </a:xfrm>
          <a:prstGeom prst="rect">
            <a:avLst/>
          </a:prstGeom>
          <a:noFill/>
          <a:ln>
            <a:noFill/>
          </a:ln>
        </p:spPr>
        <p:txBody>
          <a:bodyPr bIns="91425" rIns="91425" lIns="91425" tIns="91425" anchor="t" anchorCtr="0">
            <a:noAutofit/>
          </a:bodyPr>
          <a:lstStyle/>
          <a:p>
            <a:pPr rtl="0" lvl="0">
              <a:spcBef>
                <a:spcPts val="0"/>
              </a:spcBef>
              <a:buNone/>
            </a:pPr>
            <a:r>
              <a:rPr b="1" lang="en"/>
              <a:t>line &amp; form:</a:t>
            </a:r>
          </a:p>
          <a:p>
            <a:pPr rtl="0" lvl="0">
              <a:spcBef>
                <a:spcPts val="0"/>
              </a:spcBef>
              <a:buNone/>
            </a:pPr>
            <a:r>
              <a:rPr lang="en"/>
              <a:t>scratchy, chiselled</a:t>
            </a:r>
            <a:br>
              <a:rPr lang="en"/>
            </a:br>
            <a:r>
              <a:rPr lang="en"/>
              <a:t>needs to work in monotone, positive </a:t>
            </a:r>
            <a:br>
              <a:rPr lang="en"/>
            </a:br>
            <a:r>
              <a:rPr lang="en"/>
              <a:t> (on light b/g), negative (on dark b/g)</a:t>
            </a:r>
          </a:p>
          <a:p>
            <a:pPr rtl="0" lvl="0">
              <a:spcBef>
                <a:spcPts val="0"/>
              </a:spcBef>
              <a:buNone/>
            </a:pPr>
            <a:r>
              <a:rPr lang="en"/>
              <a:t>graffiti inspired (appeal to youth?)</a:t>
            </a:r>
          </a:p>
          <a:p>
            <a:pPr rtl="0" lvl="0">
              <a:spcBef>
                <a:spcPts val="0"/>
              </a:spcBef>
              <a:buNone/>
            </a:pPr>
            <a:r>
              <a:rPr lang="en"/>
              <a:t>letter clarity preserved (for parents?)</a:t>
            </a:r>
          </a:p>
        </p:txBody>
      </p:sp>
      <p:pic>
        <p:nvPicPr>
          <p:cNvPr id="112" name="Shape 112"/>
          <p:cNvPicPr preferRelativeResize="0"/>
          <p:nvPr/>
        </p:nvPicPr>
        <p:blipFill>
          <a:blip r:embed="rId3">
            <a:alphaModFix/>
          </a:blip>
          <a:stretch>
            <a:fillRect/>
          </a:stretch>
        </p:blipFill>
        <p:spPr>
          <a:xfrm>
            <a:off y="3579600" x="457200"/>
            <a:ext cy="1387799" cx="1405250"/>
          </a:xfrm>
          <a:prstGeom prst="rect">
            <a:avLst/>
          </a:prstGeom>
          <a:noFill/>
          <a:ln>
            <a:noFill/>
          </a:ln>
        </p:spPr>
      </p:pic>
      <p:pic>
        <p:nvPicPr>
          <p:cNvPr id="113" name="Shape 113"/>
          <p:cNvPicPr preferRelativeResize="0"/>
          <p:nvPr/>
        </p:nvPicPr>
        <p:blipFill>
          <a:blip r:embed="rId4">
            <a:alphaModFix/>
          </a:blip>
          <a:stretch>
            <a:fillRect/>
          </a:stretch>
        </p:blipFill>
        <p:spPr>
          <a:xfrm>
            <a:off y="1072250" x="3249525"/>
            <a:ext cy="2640994" cx="2093674"/>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7" name="Shape 117"/>
        <p:cNvGrpSpPr/>
        <p:nvPr/>
      </p:nvGrpSpPr>
      <p:grpSpPr>
        <a:xfrm>
          <a:off y="0" x="0"/>
          <a:ext cy="0" cx="0"/>
          <a:chOff y="0" x="0"/>
          <a:chExt cy="0" cx="0"/>
        </a:xfrm>
      </p:grpSpPr>
      <p:sp>
        <p:nvSpPr>
          <p:cNvPr id="118" name="Shape 118"/>
          <p:cNvSpPr txBox="1"/>
          <p:nvPr>
            <p:ph type="title"/>
          </p:nvPr>
        </p:nvSpPr>
        <p:spPr>
          <a:xfrm>
            <a:off y="205978" x="457200"/>
            <a:ext cy="857400" cx="8229600"/>
          </a:xfrm>
          <a:prstGeom prst="rect">
            <a:avLst/>
          </a:prstGeom>
        </p:spPr>
        <p:txBody>
          <a:bodyPr bIns="91425" rIns="91425" lIns="91425" tIns="91425" anchor="b" anchorCtr="0">
            <a:noAutofit/>
          </a:bodyPr>
          <a:lstStyle/>
          <a:p>
            <a:pPr rtl="0" lvl="0">
              <a:spcBef>
                <a:spcPts val="0"/>
              </a:spcBef>
              <a:buNone/>
            </a:pPr>
            <a:r>
              <a:rPr lang="en"/>
              <a:t>Time Scale &amp; Deadline</a:t>
            </a:r>
          </a:p>
        </p:txBody>
      </p:sp>
      <p:sp>
        <p:nvSpPr>
          <p:cNvPr id="119" name="Shape 119"/>
          <p:cNvSpPr txBox="1"/>
          <p:nvPr>
            <p:ph idx="1" type="body"/>
          </p:nvPr>
        </p:nvSpPr>
        <p:spPr>
          <a:xfrm>
            <a:off y="1200150" x="457200"/>
            <a:ext cy="3725699" cx="8229600"/>
          </a:xfrm>
          <a:prstGeom prst="rect">
            <a:avLst/>
          </a:prstGeom>
        </p:spPr>
        <p:txBody>
          <a:bodyPr bIns="91425" rIns="91425" lIns="91425" tIns="91425" anchor="t" anchorCtr="0">
            <a:noAutofit/>
          </a:bodyPr>
          <a:lstStyle/>
          <a:p>
            <a:pPr algn="l" rtl="0">
              <a:spcBef>
                <a:spcPts val="0"/>
              </a:spcBef>
              <a:buNone/>
            </a:pPr>
            <a:r>
              <a:rPr sz="1800" lang="en"/>
              <a:t>November 2014: </a:t>
            </a:r>
          </a:p>
          <a:p>
            <a:pPr algn="l" rtl="0" lvl="0" indent="-342900" marL="457200">
              <a:spcBef>
                <a:spcPts val="0"/>
              </a:spcBef>
              <a:buClr>
                <a:schemeClr val="dk1"/>
              </a:buClr>
              <a:buSzPct val="100000"/>
              <a:buFont typeface="Arial"/>
              <a:buChar char="●"/>
            </a:pPr>
            <a:r>
              <a:rPr sz="1800" lang="en"/>
              <a:t>project tendered (online)</a:t>
            </a:r>
          </a:p>
          <a:p>
            <a:pPr algn="l" rtl="0" lvl="0" indent="-342900" marL="457200">
              <a:spcBef>
                <a:spcPts val="0"/>
              </a:spcBef>
              <a:buClr>
                <a:schemeClr val="dk1"/>
              </a:buClr>
              <a:buSzPct val="100000"/>
              <a:buFont typeface="Arial"/>
              <a:buChar char="●"/>
            </a:pPr>
            <a:r>
              <a:rPr sz="1800" lang="en"/>
              <a:t>consultation/concept development</a:t>
            </a:r>
          </a:p>
          <a:p>
            <a:pPr algn="l" rtl="0" indent="0" marL="457200">
              <a:spcBef>
                <a:spcPts val="0"/>
              </a:spcBef>
              <a:buNone/>
            </a:pPr>
            <a:r>
              <a:rPr b="1" sz="1800" lang="en"/>
              <a:t>December 2014:</a:t>
            </a:r>
          </a:p>
          <a:p>
            <a:pPr algn="l" rtl="0" lvl="0" indent="-342900" marL="914400">
              <a:spcBef>
                <a:spcPts val="0"/>
              </a:spcBef>
              <a:buClr>
                <a:schemeClr val="dk1"/>
              </a:buClr>
              <a:buSzPct val="100000"/>
              <a:buFont typeface="Arial"/>
              <a:buChar char="●"/>
            </a:pPr>
            <a:r>
              <a:rPr sz="1800" lang="en"/>
              <a:t>design approved &amp; project awarded</a:t>
            </a:r>
          </a:p>
          <a:p>
            <a:pPr algn="l" rtl="0" lvl="0" indent="-342900" marL="914400">
              <a:spcBef>
                <a:spcPts val="0"/>
              </a:spcBef>
              <a:buClr>
                <a:schemeClr val="dk1"/>
              </a:buClr>
              <a:buSzPct val="100000"/>
              <a:buFont typeface="Arial"/>
              <a:buChar char="●"/>
            </a:pPr>
            <a:r>
              <a:rPr sz="1800" lang="en"/>
              <a:t>delivery of hi-res files</a:t>
            </a:r>
          </a:p>
          <a:p>
            <a:pPr rtl="0" indent="0" marL="914400">
              <a:spcBef>
                <a:spcPts val="0"/>
              </a:spcBef>
              <a:buNone/>
            </a:pPr>
            <a:r>
              <a:rPr sz="1800" lang="en"/>
              <a:t>January 2015:</a:t>
            </a:r>
          </a:p>
          <a:p>
            <a:pPr rtl="0" lvl="0" indent="-342900" marL="1371600">
              <a:spcBef>
                <a:spcPts val="0"/>
              </a:spcBef>
              <a:buClr>
                <a:schemeClr val="dk1"/>
              </a:buClr>
              <a:buSzPct val="100000"/>
              <a:buFont typeface="Arial"/>
              <a:buChar char="●"/>
            </a:pPr>
            <a:r>
              <a:rPr sz="1800" lang="en"/>
              <a:t>logo &amp; identity suite utilised in preparation for launch</a:t>
            </a:r>
          </a:p>
          <a:p>
            <a:pPr rtl="0" indent="0" marL="1371600">
              <a:spcBef>
                <a:spcPts val="0"/>
              </a:spcBef>
              <a:buNone/>
            </a:pPr>
            <a:r>
              <a:rPr sz="1800" lang="en"/>
              <a:t>February 2015:</a:t>
            </a:r>
          </a:p>
          <a:p>
            <a:pPr algn="l" rtl="0" lvl="0" indent="-342900" marL="1828800">
              <a:spcBef>
                <a:spcPts val="0"/>
              </a:spcBef>
              <a:buClr>
                <a:schemeClr val="dk1"/>
              </a:buClr>
              <a:buSzPct val="100000"/>
              <a:buFont typeface="Arial"/>
              <a:buChar char="●"/>
            </a:pPr>
            <a:r>
              <a:rPr sz="1800" lang="en"/>
              <a:t>business launch</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 name="Shape 28"/>
        <p:cNvGrpSpPr/>
        <p:nvPr/>
      </p:nvGrpSpPr>
      <p:grpSpPr>
        <a:xfrm>
          <a:off y="0" x="0"/>
          <a:ext cy="0" cx="0"/>
          <a:chOff y="0" x="0"/>
          <a:chExt cy="0" cx="0"/>
        </a:xfrm>
      </p:grpSpPr>
      <p:sp>
        <p:nvSpPr>
          <p:cNvPr id="29" name="Shape 29"/>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Design Goals</a:t>
            </a:r>
          </a:p>
        </p:txBody>
      </p:sp>
      <p:sp>
        <p:nvSpPr>
          <p:cNvPr id="30" name="Shape 30"/>
          <p:cNvSpPr txBox="1"/>
          <p:nvPr>
            <p:ph idx="1" type="body"/>
          </p:nvPr>
        </p:nvSpPr>
        <p:spPr>
          <a:xfrm>
            <a:off y="1200150" x="457200"/>
            <a:ext cy="3725699" cx="8229600"/>
          </a:xfrm>
          <a:prstGeom prst="rect">
            <a:avLst/>
          </a:prstGeom>
        </p:spPr>
        <p:txBody>
          <a:bodyPr bIns="91425" rIns="91425" lIns="91425" tIns="91425" anchor="t" anchorCtr="0">
            <a:noAutofit/>
          </a:bodyPr>
          <a:lstStyle/>
          <a:p>
            <a:pPr algn="ctr" rtl="0">
              <a:spcBef>
                <a:spcPts val="0"/>
              </a:spcBef>
              <a:buNone/>
            </a:pPr>
            <a:r>
              <a:rPr sz="2400" lang="en"/>
              <a:t>Integrated Brand Mark &amp; Identity Suite Elements</a:t>
            </a:r>
            <a:br>
              <a:rPr lang="en"/>
            </a:br>
          </a:p>
          <a:p>
            <a:pPr rtl="0" lvl="0" indent="-381000" marL="3657600">
              <a:spcBef>
                <a:spcPts val="0"/>
              </a:spcBef>
              <a:buClr>
                <a:schemeClr val="dk1"/>
              </a:buClr>
              <a:buSzPct val="100000"/>
              <a:buFont typeface="Arial"/>
              <a:buChar char="●"/>
            </a:pPr>
            <a:r>
              <a:rPr sz="2400" lang="en"/>
              <a:t>logo</a:t>
            </a:r>
            <a:br>
              <a:rPr sz="2400" lang="en"/>
            </a:br>
          </a:p>
          <a:p>
            <a:pPr rtl="0" lvl="0" indent="-381000" marL="3657600">
              <a:spcBef>
                <a:spcPts val="0"/>
              </a:spcBef>
              <a:buClr>
                <a:schemeClr val="dk1"/>
              </a:buClr>
              <a:buSzPct val="100000"/>
              <a:buFont typeface="Arial"/>
              <a:buChar char="●"/>
            </a:pPr>
            <a:r>
              <a:rPr sz="2400" lang="en"/>
              <a:t>digital</a:t>
            </a:r>
            <a:br>
              <a:rPr sz="2400" lang="en"/>
            </a:br>
          </a:p>
          <a:p>
            <a:pPr rtl="0" lvl="0" indent="-381000" marL="3657600">
              <a:spcBef>
                <a:spcPts val="0"/>
              </a:spcBef>
              <a:buClr>
                <a:schemeClr val="dk1"/>
              </a:buClr>
              <a:buSzPct val="100000"/>
              <a:buFont typeface="Arial"/>
              <a:buChar char="●"/>
            </a:pPr>
            <a:r>
              <a:rPr sz="2400" lang="en"/>
              <a:t>social</a:t>
            </a:r>
            <a:br>
              <a:rPr sz="2400" lang="en"/>
            </a:br>
          </a:p>
          <a:p>
            <a:pPr rtl="0" lvl="0" indent="-381000" marL="3657600">
              <a:spcBef>
                <a:spcPts val="0"/>
              </a:spcBef>
              <a:buClr>
                <a:schemeClr val="dk1"/>
              </a:buClr>
              <a:buSzPct val="100000"/>
              <a:buFont typeface="Arial"/>
              <a:buChar char="●"/>
            </a:pPr>
            <a:r>
              <a:rPr sz="2400" lang="en"/>
              <a:t>print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 name="Shape 34"/>
        <p:cNvGrpSpPr/>
        <p:nvPr/>
      </p:nvGrpSpPr>
      <p:grpSpPr>
        <a:xfrm>
          <a:off y="0" x="0"/>
          <a:ext cy="0" cx="0"/>
          <a:chOff y="0" x="0"/>
          <a:chExt cy="0" cx="0"/>
        </a:xfrm>
      </p:grpSpPr>
      <p:sp>
        <p:nvSpPr>
          <p:cNvPr id="35" name="Shape 35"/>
          <p:cNvSpPr txBox="1"/>
          <p:nvPr>
            <p:ph type="title"/>
          </p:nvPr>
        </p:nvSpPr>
        <p:spPr>
          <a:xfrm>
            <a:off y="205978" x="457200"/>
            <a:ext cy="857400" cx="8229600"/>
          </a:xfrm>
          <a:prstGeom prst="rect">
            <a:avLst/>
          </a:prstGeom>
        </p:spPr>
        <p:txBody>
          <a:bodyPr bIns="91425" rIns="91425" lIns="91425" tIns="91425" anchor="b" anchorCtr="0">
            <a:noAutofit/>
          </a:bodyPr>
          <a:lstStyle/>
          <a:p>
            <a:pPr rtl="0" lvl="0">
              <a:spcBef>
                <a:spcPts val="0"/>
              </a:spcBef>
              <a:buNone/>
            </a:pPr>
            <a:r>
              <a:rPr lang="en"/>
              <a:t>Company Profile: History</a:t>
            </a:r>
          </a:p>
        </p:txBody>
      </p:sp>
      <p:sp>
        <p:nvSpPr>
          <p:cNvPr id="36" name="Shape 36"/>
          <p:cNvSpPr txBox="1"/>
          <p:nvPr>
            <p:ph idx="1" type="body"/>
          </p:nvPr>
        </p:nvSpPr>
        <p:spPr>
          <a:xfrm>
            <a:off y="1200150" x="457200"/>
            <a:ext cy="3725699" cx="8229600"/>
          </a:xfrm>
          <a:prstGeom prst="rect">
            <a:avLst/>
          </a:prstGeom>
        </p:spPr>
        <p:txBody>
          <a:bodyPr bIns="91425" rIns="91425" lIns="91425" tIns="91425" anchor="t" anchorCtr="0">
            <a:noAutofit/>
          </a:bodyPr>
          <a:lstStyle/>
          <a:p>
            <a:pPr algn="ctr" rtl="0" lvl="0">
              <a:spcBef>
                <a:spcPts val="0"/>
              </a:spcBef>
              <a:buNone/>
            </a:pPr>
            <a:r>
              <a:rPr sz="2400" lang="en"/>
              <a:t>Exceptional Learning enables bright students with learning difficulties, families and professionals to develop the personality and talents of each child to the full.</a:t>
            </a:r>
          </a:p>
          <a:p>
            <a:pPr rtl="0" lvl="0">
              <a:spcBef>
                <a:spcPts val="0"/>
              </a:spcBef>
              <a:buNone/>
            </a:pPr>
            <a:r>
              <a:t/>
            </a:r>
            <a:endParaRPr sz="1800"/>
          </a:p>
          <a:p>
            <a:pPr rtl="0" lvl="0">
              <a:spcBef>
                <a:spcPts val="0"/>
              </a:spcBef>
              <a:buNone/>
            </a:pPr>
            <a:r>
              <a:t/>
            </a:r>
            <a:endParaRPr sz="1800"/>
          </a:p>
          <a:p>
            <a:pPr rtl="0" lvl="0">
              <a:spcBef>
                <a:spcPts val="0"/>
              </a:spcBef>
              <a:buNone/>
            </a:pPr>
            <a:r>
              <a:t/>
            </a:r>
            <a:endParaRPr sz="1800"/>
          </a:p>
          <a:p>
            <a:pPr rtl="0" lvl="0">
              <a:spcBef>
                <a:spcPts val="0"/>
              </a:spcBef>
              <a:buNone/>
            </a:pPr>
            <a:r>
              <a:t/>
            </a:r>
            <a:endParaRPr sz="1800"/>
          </a:p>
          <a:p>
            <a:pPr rtl="0">
              <a:spcBef>
                <a:spcPts val="0"/>
              </a:spcBef>
              <a:buNone/>
            </a:pPr>
            <a:r>
              <a:t/>
            </a:r>
            <a:endParaRPr sz="1800"/>
          </a:p>
          <a:p>
            <a:pPr rtl="0" lvl="0">
              <a:spcBef>
                <a:spcPts val="0"/>
              </a:spcBef>
              <a:buNone/>
            </a:pPr>
            <a:r>
              <a:t/>
            </a:r>
            <a:endParaRPr sz="1800"/>
          </a:p>
          <a:p>
            <a:pPr algn="ctr" rtl="0" lvl="0">
              <a:spcBef>
                <a:spcPts val="0"/>
              </a:spcBef>
              <a:buNone/>
            </a:pPr>
            <a:r>
              <a:rPr sz="1800" lang="en"/>
              <a:t>Twice-exceptional (2e): both extremes at once!</a:t>
            </a:r>
          </a:p>
          <a:p>
            <a:pPr algn="ctr" rtl="0" lvl="0">
              <a:spcBef>
                <a:spcPts val="0"/>
              </a:spcBef>
              <a:buNone/>
            </a:pPr>
            <a:r>
              <a:t/>
            </a:r>
            <a:endParaRPr sz="2400"/>
          </a:p>
          <a:p>
            <a:pPr algn="ctr" rtl="0" lvl="0">
              <a:spcBef>
                <a:spcPts val="0"/>
              </a:spcBef>
              <a:buNone/>
            </a:pPr>
            <a:r>
              <a:t/>
            </a:r>
            <a:endParaRPr sz="2400"/>
          </a:p>
          <a:p>
            <a:pPr rtl="0" lvl="0" indent="0" marL="2743200">
              <a:spcBef>
                <a:spcPts val="0"/>
              </a:spcBef>
              <a:buNone/>
            </a:pPr>
            <a:r>
              <a:t/>
            </a:r>
            <a:endParaRPr sz="2400"/>
          </a:p>
          <a:p>
            <a:pPr rtl="0" lvl="0" indent="0" marL="457200">
              <a:spcBef>
                <a:spcPts val="0"/>
              </a:spcBef>
              <a:buNone/>
            </a:pPr>
            <a:r>
              <a:t/>
            </a:r>
            <a:endParaRPr sz="2400"/>
          </a:p>
        </p:txBody>
      </p:sp>
      <p:pic>
        <p:nvPicPr>
          <p:cNvPr id="37" name="Shape 37"/>
          <p:cNvPicPr preferRelativeResize="0"/>
          <p:nvPr/>
        </p:nvPicPr>
        <p:blipFill>
          <a:blip r:embed="rId3">
            <a:alphaModFix/>
          </a:blip>
          <a:stretch>
            <a:fillRect/>
          </a:stretch>
        </p:blipFill>
        <p:spPr>
          <a:xfrm>
            <a:off y="2636037" x="2543175"/>
            <a:ext cy="1933575" cx="4057650"/>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 name="Shape 41"/>
        <p:cNvGrpSpPr/>
        <p:nvPr/>
      </p:nvGrpSpPr>
      <p:grpSpPr>
        <a:xfrm>
          <a:off y="0" x="0"/>
          <a:ext cy="0" cx="0"/>
          <a:chOff y="0" x="0"/>
          <a:chExt cy="0" cx="0"/>
        </a:xfrm>
      </p:grpSpPr>
      <p:sp>
        <p:nvSpPr>
          <p:cNvPr id="42" name="Shape 42"/>
          <p:cNvSpPr txBox="1"/>
          <p:nvPr>
            <p:ph type="title"/>
          </p:nvPr>
        </p:nvSpPr>
        <p:spPr>
          <a:xfrm>
            <a:off y="205978" x="457200"/>
            <a:ext cy="857400" cx="8229600"/>
          </a:xfrm>
          <a:prstGeom prst="rect">
            <a:avLst/>
          </a:prstGeom>
        </p:spPr>
        <p:txBody>
          <a:bodyPr bIns="91425" rIns="91425" lIns="91425" tIns="91425" anchor="b" anchorCtr="0">
            <a:noAutofit/>
          </a:bodyPr>
          <a:lstStyle/>
          <a:p>
            <a:pPr rtl="0" lvl="0">
              <a:spcBef>
                <a:spcPts val="0"/>
              </a:spcBef>
              <a:buNone/>
            </a:pPr>
            <a:r>
              <a:rPr lang="en"/>
              <a:t>Company Profile: Philosophy/Values </a:t>
            </a:r>
          </a:p>
        </p:txBody>
      </p:sp>
      <p:sp>
        <p:nvSpPr>
          <p:cNvPr id="43" name="Shape 43"/>
          <p:cNvSpPr txBox="1"/>
          <p:nvPr>
            <p:ph idx="1" type="body"/>
          </p:nvPr>
        </p:nvSpPr>
        <p:spPr>
          <a:xfrm>
            <a:off y="1200150" x="457200"/>
            <a:ext cy="3725699" cx="8229600"/>
          </a:xfrm>
          <a:prstGeom prst="rect">
            <a:avLst/>
          </a:prstGeom>
        </p:spPr>
        <p:txBody>
          <a:bodyPr bIns="91425" rIns="91425" lIns="91425" tIns="91425" anchor="t" anchorCtr="0">
            <a:noAutofit/>
          </a:bodyPr>
          <a:lstStyle/>
          <a:p>
            <a:pPr algn="ctr" rtl="0" lvl="0" indent="-381000" marL="457200">
              <a:spcBef>
                <a:spcPts val="0"/>
              </a:spcBef>
              <a:buClr>
                <a:schemeClr val="dk1"/>
              </a:buClr>
              <a:buSzPct val="100000"/>
              <a:buFont typeface="Arial"/>
              <a:buAutoNum type="arabicPeriod"/>
            </a:pPr>
            <a:r>
              <a:rPr sz="2400" lang="en"/>
              <a:t>Every child has the right to an education that develops their personality and talents to the full.</a:t>
            </a:r>
            <a:br>
              <a:rPr sz="2400" lang="en"/>
            </a:br>
            <a:r>
              <a:rPr sz="1800" lang="en"/>
              <a:t>United Nations Convention on the Rights of the Child</a:t>
            </a:r>
            <a:br>
              <a:rPr sz="1800" lang="en"/>
            </a:br>
          </a:p>
          <a:p>
            <a:pPr algn="ctr" rtl="0" lvl="0" indent="-381000" marL="457200">
              <a:spcBef>
                <a:spcPts val="0"/>
              </a:spcBef>
              <a:buClr>
                <a:schemeClr val="dk1"/>
              </a:buClr>
              <a:buSzPct val="100000"/>
              <a:buFont typeface="Arial"/>
              <a:buAutoNum type="arabicPeriod"/>
            </a:pPr>
            <a:r>
              <a:rPr sz="2400" lang="en"/>
              <a:t>Everybody has the right and the responsibility to reach their full potential.</a:t>
            </a:r>
            <a:br>
              <a:rPr sz="2400" lang="en"/>
            </a:br>
            <a:r>
              <a:rPr sz="1800" lang="en"/>
              <a:t>Start where you are. Use what you have. Do what you can.</a:t>
            </a:r>
            <a:br>
              <a:rPr sz="1800" lang="en"/>
            </a:br>
          </a:p>
          <a:p>
            <a:pPr algn="ctr" rtl="0" lvl="0" indent="-381000" marL="457200">
              <a:spcBef>
                <a:spcPts val="0"/>
              </a:spcBef>
              <a:buClr>
                <a:schemeClr val="dk1"/>
              </a:buClr>
              <a:buSzPct val="100000"/>
              <a:buFont typeface="Arial"/>
              <a:buAutoNum type="arabicPeriod"/>
            </a:pPr>
            <a:r>
              <a:rPr sz="2400" lang="en"/>
              <a:t>Learning is a skill like any other - use it or lose it!</a:t>
            </a:r>
            <a:br>
              <a:rPr sz="2400" lang="en"/>
            </a:br>
            <a:r>
              <a:rPr sz="1800" lang="en"/>
              <a:t>Think critically. Think creatively. Communicate. Collaborate.</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 name="Shape 47"/>
        <p:cNvGrpSpPr/>
        <p:nvPr/>
      </p:nvGrpSpPr>
      <p:grpSpPr>
        <a:xfrm>
          <a:off y="0" x="0"/>
          <a:ext cy="0" cx="0"/>
          <a:chOff y="0" x="0"/>
          <a:chExt cy="0" cx="0"/>
        </a:xfrm>
      </p:grpSpPr>
      <p:sp>
        <p:nvSpPr>
          <p:cNvPr id="48" name="Shape 48"/>
          <p:cNvSpPr txBox="1"/>
          <p:nvPr>
            <p:ph type="title"/>
          </p:nvPr>
        </p:nvSpPr>
        <p:spPr>
          <a:xfrm>
            <a:off y="205978" x="457200"/>
            <a:ext cy="857400" cx="8229600"/>
          </a:xfrm>
          <a:prstGeom prst="rect">
            <a:avLst/>
          </a:prstGeom>
        </p:spPr>
        <p:txBody>
          <a:bodyPr bIns="91425" rIns="91425" lIns="91425" tIns="91425" anchor="b" anchorCtr="0">
            <a:noAutofit/>
          </a:bodyPr>
          <a:lstStyle/>
          <a:p>
            <a:pPr rtl="0" lvl="0">
              <a:spcBef>
                <a:spcPts val="0"/>
              </a:spcBef>
              <a:buNone/>
            </a:pPr>
            <a:r>
              <a:rPr lang="en"/>
              <a:t>Company Profile: Target Market</a:t>
            </a:r>
          </a:p>
        </p:txBody>
      </p:sp>
      <p:sp>
        <p:nvSpPr>
          <p:cNvPr id="49" name="Shape 49"/>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spcBef>
                <a:spcPts val="0"/>
              </a:spcBef>
              <a:buNone/>
            </a:pPr>
            <a:r>
              <a:rPr sz="2400" lang="en"/>
              <a:t>Enabling: </a:t>
            </a:r>
          </a:p>
          <a:p>
            <a:pPr rtl="0" lvl="3" indent="-381000" marL="1828800">
              <a:spcBef>
                <a:spcPts val="0"/>
              </a:spcBef>
              <a:buClr>
                <a:schemeClr val="dk1"/>
              </a:buClr>
              <a:buSzPct val="100000"/>
              <a:buFont typeface="Arial"/>
              <a:buChar char="●"/>
            </a:pPr>
            <a:r>
              <a:rPr sz="2400" lang="en"/>
              <a:t>twice-exceptional children</a:t>
            </a:r>
          </a:p>
          <a:p>
            <a:pPr rtl="0" lvl="4" indent="-342900" marL="2286000">
              <a:spcBef>
                <a:spcPts val="0"/>
              </a:spcBef>
              <a:buClr>
                <a:schemeClr val="dk1"/>
              </a:buClr>
              <a:buSzPct val="60000"/>
              <a:buFont typeface="Courier New"/>
              <a:buChar char="o"/>
            </a:pPr>
            <a:r>
              <a:rPr lang="en"/>
              <a:t>particularly primary-school-aged (5-12yo)</a:t>
            </a:r>
            <a:br>
              <a:rPr lang="en"/>
            </a:br>
          </a:p>
          <a:p>
            <a:pPr rtl="0" lvl="3" indent="-381000" marL="1828800">
              <a:spcBef>
                <a:spcPts val="0"/>
              </a:spcBef>
              <a:buClr>
                <a:schemeClr val="dk1"/>
              </a:buClr>
              <a:buSzPct val="100000"/>
              <a:buFont typeface="Arial"/>
              <a:buChar char="●"/>
            </a:pPr>
            <a:r>
              <a:rPr sz="2400" lang="en"/>
              <a:t>families</a:t>
            </a:r>
          </a:p>
          <a:p>
            <a:pPr rtl="0" lvl="4" indent="-342900" marL="2286000">
              <a:spcBef>
                <a:spcPts val="0"/>
              </a:spcBef>
              <a:buClr>
                <a:schemeClr val="dk1"/>
              </a:buClr>
              <a:buSzPct val="60000"/>
              <a:buFont typeface="Courier New"/>
              <a:buChar char="o"/>
            </a:pPr>
            <a:r>
              <a:rPr lang="en"/>
              <a:t>particularly immediate carers (parents/guardians)</a:t>
            </a:r>
            <a:br>
              <a:rPr lang="en"/>
            </a:br>
          </a:p>
          <a:p>
            <a:pPr rtl="0" lvl="3" indent="-381000" marL="1828800">
              <a:spcBef>
                <a:spcPts val="0"/>
              </a:spcBef>
              <a:buClr>
                <a:schemeClr val="dk1"/>
              </a:buClr>
              <a:buSzPct val="100000"/>
              <a:buFont typeface="Arial"/>
              <a:buChar char="●"/>
            </a:pPr>
            <a:r>
              <a:rPr sz="2400" lang="en"/>
              <a:t>professionals</a:t>
            </a:r>
          </a:p>
          <a:p>
            <a:pPr rtl="0" lvl="4" indent="-342900" marL="2286000">
              <a:spcBef>
                <a:spcPts val="0"/>
              </a:spcBef>
              <a:buClr>
                <a:schemeClr val="dk1"/>
              </a:buClr>
              <a:buSzPct val="60000"/>
              <a:buFont typeface="Courier New"/>
              <a:buChar char="o"/>
            </a:pPr>
            <a:r>
              <a:rPr lang="en"/>
              <a:t>particularly educators and medicos</a:t>
            </a:r>
          </a:p>
          <a:p>
            <a:pPr rtl="0" lvl="4" indent="-342900" marL="2286000">
              <a:spcBef>
                <a:spcPts val="0"/>
              </a:spcBef>
              <a:buClr>
                <a:schemeClr val="dk1"/>
              </a:buClr>
              <a:buSzPct val="60000"/>
              <a:buFont typeface="Courier New"/>
              <a:buChar char="o"/>
            </a:pPr>
            <a:r>
              <a:rPr lang="en"/>
              <a:t>also coaches, tutors &amp; community service providers</a:t>
            </a:r>
          </a:p>
          <a:p>
            <a:pPr algn="ctr" rtl="0">
              <a:spcBef>
                <a:spcPts val="0"/>
              </a:spcBef>
              <a:buNone/>
            </a:pPr>
            <a:r>
              <a:t/>
            </a:r>
            <a:endParaRPr sz="2400"/>
          </a:p>
          <a:p>
            <a:pPr algn="ctr" rtl="0" lvl="0">
              <a:spcBef>
                <a:spcPts val="0"/>
              </a:spcBef>
              <a:buNone/>
            </a:pPr>
            <a:r>
              <a:t/>
            </a:r>
            <a:endParaRPr sz="2400"/>
          </a:p>
          <a:p>
            <a:pPr rtl="0" lvl="0">
              <a:spcBef>
                <a:spcPts val="0"/>
              </a:spcBef>
              <a:buNone/>
            </a:pPr>
            <a:r>
              <a:t/>
            </a:r>
            <a:endParaRPr sz="1800"/>
          </a:p>
          <a:p>
            <a:pPr algn="ctr" rtl="0" lvl="0">
              <a:spcBef>
                <a:spcPts val="0"/>
              </a:spcBef>
              <a:buNone/>
            </a:pPr>
            <a:r>
              <a:t/>
            </a:r>
            <a:endParaRPr sz="2400"/>
          </a:p>
        </p:txBody>
      </p:sp>
      <p:sp>
        <p:nvSpPr>
          <p:cNvPr id="50" name="Shape 50"/>
          <p:cNvSpPr txBox="1"/>
          <p:nvPr/>
        </p:nvSpPr>
        <p:spPr>
          <a:xfrm>
            <a:off y="-1512525" x="8098075"/>
            <a:ext cy="457200" cx="1371599"/>
          </a:xfrm>
          <a:prstGeom prst="rect">
            <a:avLst/>
          </a:prstGeom>
          <a:noFill/>
          <a:ln>
            <a:noFill/>
          </a:ln>
        </p:spPr>
        <p:txBody>
          <a:bodyPr bIns="91425" rIns="91425" lIns="91425" tIns="91425" anchor="ctr" anchorCtr="0">
            <a:noAutofit/>
          </a:bodyPr>
          <a:lstStyle/>
          <a:p>
            <a:pPr>
              <a:spcBef>
                <a:spcPts val="0"/>
              </a:spcBef>
              <a:buNone/>
            </a:pPr>
            <a:r>
              <a:rPr lang="en"/>
              <a:t>identifying</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 name="Shape 54"/>
        <p:cNvGrpSpPr/>
        <p:nvPr/>
      </p:nvGrpSpPr>
      <p:grpSpPr>
        <a:xfrm>
          <a:off y="0" x="0"/>
          <a:ext cy="0" cx="0"/>
          <a:chOff y="0" x="0"/>
          <a:chExt cy="0" cx="0"/>
        </a:xfrm>
      </p:grpSpPr>
      <p:sp>
        <p:nvSpPr>
          <p:cNvPr id="55" name="Shape 55"/>
          <p:cNvSpPr txBox="1"/>
          <p:nvPr>
            <p:ph type="title"/>
          </p:nvPr>
        </p:nvSpPr>
        <p:spPr>
          <a:xfrm>
            <a:off y="205978" x="457200"/>
            <a:ext cy="857400" cx="8229600"/>
          </a:xfrm>
          <a:prstGeom prst="rect">
            <a:avLst/>
          </a:prstGeom>
        </p:spPr>
        <p:txBody>
          <a:bodyPr bIns="91425" rIns="91425" lIns="91425" tIns="91425" anchor="b" anchorCtr="0">
            <a:noAutofit/>
          </a:bodyPr>
          <a:lstStyle/>
          <a:p>
            <a:pPr rtl="0" lvl="0">
              <a:spcBef>
                <a:spcPts val="0"/>
              </a:spcBef>
              <a:buNone/>
            </a:pPr>
            <a:r>
              <a:rPr lang="en"/>
              <a:t>Company Profile: Services </a:t>
            </a:r>
          </a:p>
        </p:txBody>
      </p:sp>
      <p:sp>
        <p:nvSpPr>
          <p:cNvPr id="56" name="Shape 56"/>
          <p:cNvSpPr txBox="1"/>
          <p:nvPr>
            <p:ph idx="1" type="body"/>
          </p:nvPr>
        </p:nvSpPr>
        <p:spPr>
          <a:xfrm>
            <a:off y="1200150" x="457200"/>
            <a:ext cy="3725699" cx="8229600"/>
          </a:xfrm>
          <a:prstGeom prst="rect">
            <a:avLst/>
          </a:prstGeom>
        </p:spPr>
        <p:txBody>
          <a:bodyPr bIns="91425" rIns="91425" lIns="91425" tIns="91425" anchor="t" anchorCtr="0">
            <a:noAutofit/>
          </a:bodyPr>
          <a:lstStyle/>
          <a:p>
            <a:pPr algn="ctr" rtl="0" lvl="0">
              <a:spcBef>
                <a:spcPts val="0"/>
              </a:spcBef>
              <a:buNone/>
            </a:pPr>
            <a:r>
              <a:rPr sz="2400" lang="en"/>
              <a:t> To fully develop the personality and talents of each child.</a:t>
            </a:r>
          </a:p>
          <a:p>
            <a:pPr algn="ctr" rtl="0">
              <a:spcBef>
                <a:spcPts val="0"/>
              </a:spcBef>
              <a:buNone/>
            </a:pPr>
            <a:r>
              <a:t/>
            </a:r>
            <a:endParaRPr sz="2400"/>
          </a:p>
          <a:p>
            <a:pPr algn="ctr" rtl="0" lvl="0">
              <a:spcBef>
                <a:spcPts val="0"/>
              </a:spcBef>
              <a:buNone/>
            </a:pPr>
            <a:r>
              <a:t/>
            </a:r>
            <a:endParaRPr sz="2400"/>
          </a:p>
          <a:p>
            <a:pPr algn="ctr" rtl="0" lvl="0">
              <a:spcBef>
                <a:spcPts val="0"/>
              </a:spcBef>
              <a:buNone/>
            </a:pPr>
            <a:r>
              <a:rPr sz="2400" lang="en"/>
              <a:t>Kristen Clark</a:t>
            </a:r>
          </a:p>
          <a:p>
            <a:pPr algn="ctr" rtl="0" lvl="0">
              <a:spcBef>
                <a:spcPts val="0"/>
              </a:spcBef>
              <a:buNone/>
            </a:pPr>
            <a:r>
              <a:rPr sz="2400" lang="en"/>
              <a:t>Neuro-Developmental Educator</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 name="Shape 60"/>
        <p:cNvGrpSpPr/>
        <p:nvPr/>
      </p:nvGrpSpPr>
      <p:grpSpPr>
        <a:xfrm>
          <a:off y="0" x="0"/>
          <a:ext cy="0" cx="0"/>
          <a:chOff y="0" x="0"/>
          <a:chExt cy="0" cx="0"/>
        </a:xfrm>
      </p:grpSpPr>
      <p:sp>
        <p:nvSpPr>
          <p:cNvPr id="61" name="Shape 61"/>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Market Overview</a:t>
            </a:r>
          </a:p>
        </p:txBody>
      </p:sp>
      <p:sp>
        <p:nvSpPr>
          <p:cNvPr id="62" name="Shape 62"/>
          <p:cNvSpPr txBox="1"/>
          <p:nvPr>
            <p:ph idx="1" type="body"/>
          </p:nvPr>
        </p:nvSpPr>
        <p:spPr>
          <a:xfrm>
            <a:off y="1200150" x="457200"/>
            <a:ext cy="3725699" cx="8229600"/>
          </a:xfrm>
          <a:prstGeom prst="rect">
            <a:avLst/>
          </a:prstGeom>
        </p:spPr>
        <p:txBody>
          <a:bodyPr bIns="91425" rIns="91425" lIns="91425" tIns="91425" anchor="t" anchorCtr="0">
            <a:noAutofit/>
          </a:bodyPr>
          <a:lstStyle/>
          <a:p>
            <a:pPr algn="ctr" rtl="0">
              <a:spcBef>
                <a:spcPts val="0"/>
              </a:spcBef>
              <a:buNone/>
            </a:pPr>
            <a:r>
              <a:t/>
            </a:r>
            <a:endParaRPr sz="2400"/>
          </a:p>
          <a:p>
            <a:pPr algn="ctr" rtl="0">
              <a:spcBef>
                <a:spcPts val="0"/>
              </a:spcBef>
              <a:buNone/>
            </a:pPr>
            <a:r>
              <a:t/>
            </a:r>
            <a:endParaRPr sz="2400"/>
          </a:p>
          <a:p>
            <a:pPr algn="ctr" rtl="0">
              <a:spcBef>
                <a:spcPts val="0"/>
              </a:spcBef>
              <a:buNone/>
            </a:pPr>
            <a:r>
              <a:t/>
            </a:r>
            <a:endParaRPr sz="2400"/>
          </a:p>
          <a:p>
            <a:pPr algn="ctr">
              <a:spcBef>
                <a:spcPts val="0"/>
              </a:spcBef>
              <a:buNone/>
            </a:pPr>
            <a:r>
              <a:rPr sz="2400" lang="en"/>
              <a:t>Who’s in the zoo?</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 name="Shape 66"/>
        <p:cNvGrpSpPr/>
        <p:nvPr/>
      </p:nvGrpSpPr>
      <p:grpSpPr>
        <a:xfrm>
          <a:off y="0" x="0"/>
          <a:ext cy="0" cx="0"/>
          <a:chOff y="0" x="0"/>
          <a:chExt cy="0" cx="0"/>
        </a:xfrm>
      </p:grpSpPr>
      <p:sp>
        <p:nvSpPr>
          <p:cNvPr id="67" name="Shape 67"/>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Specifications: Colour Palette</a:t>
            </a:r>
          </a:p>
        </p:txBody>
      </p:sp>
      <p:pic>
        <p:nvPicPr>
          <p:cNvPr id="68" name="Shape 68"/>
          <p:cNvPicPr preferRelativeResize="0"/>
          <p:nvPr/>
        </p:nvPicPr>
        <p:blipFill>
          <a:blip r:embed="rId3">
            <a:alphaModFix/>
          </a:blip>
          <a:stretch>
            <a:fillRect/>
          </a:stretch>
        </p:blipFill>
        <p:spPr>
          <a:xfrm>
            <a:off y="1063375" x="228600"/>
            <a:ext cy="2714625" cx="1790700"/>
          </a:xfrm>
          <a:prstGeom prst="rect">
            <a:avLst/>
          </a:prstGeom>
          <a:noFill/>
          <a:ln>
            <a:noFill/>
          </a:ln>
        </p:spPr>
      </p:pic>
      <p:pic>
        <p:nvPicPr>
          <p:cNvPr id="69" name="Shape 69"/>
          <p:cNvPicPr preferRelativeResize="0"/>
          <p:nvPr/>
        </p:nvPicPr>
        <p:blipFill>
          <a:blip r:embed="rId4">
            <a:alphaModFix/>
          </a:blip>
          <a:stretch>
            <a:fillRect/>
          </a:stretch>
        </p:blipFill>
        <p:spPr>
          <a:xfrm>
            <a:off y="1163637" x="2074962"/>
            <a:ext cy="2619375" cx="1800225"/>
          </a:xfrm>
          <a:prstGeom prst="rect">
            <a:avLst/>
          </a:prstGeom>
          <a:noFill/>
          <a:ln>
            <a:noFill/>
          </a:ln>
        </p:spPr>
      </p:pic>
      <p:pic>
        <p:nvPicPr>
          <p:cNvPr id="70" name="Shape 70"/>
          <p:cNvPicPr preferRelativeResize="0"/>
          <p:nvPr/>
        </p:nvPicPr>
        <p:blipFill>
          <a:blip r:embed="rId5">
            <a:alphaModFix/>
          </a:blip>
          <a:stretch>
            <a:fillRect/>
          </a:stretch>
        </p:blipFill>
        <p:spPr>
          <a:xfrm>
            <a:off y="2393475" x="7642675"/>
            <a:ext cy="1384525" cx="1323125"/>
          </a:xfrm>
          <a:prstGeom prst="rect">
            <a:avLst/>
          </a:prstGeom>
          <a:noFill/>
          <a:ln>
            <a:noFill/>
          </a:ln>
        </p:spPr>
      </p:pic>
      <p:pic>
        <p:nvPicPr>
          <p:cNvPr id="71" name="Shape 71"/>
          <p:cNvPicPr preferRelativeResize="0"/>
          <p:nvPr/>
        </p:nvPicPr>
        <p:blipFill>
          <a:blip r:embed="rId6">
            <a:alphaModFix/>
          </a:blip>
          <a:stretch>
            <a:fillRect/>
          </a:stretch>
        </p:blipFill>
        <p:spPr>
          <a:xfrm>
            <a:off y="1063375" x="7642675"/>
            <a:ext cy="1330101" cx="1323124"/>
          </a:xfrm>
          <a:prstGeom prst="rect">
            <a:avLst/>
          </a:prstGeom>
          <a:noFill/>
          <a:ln>
            <a:noFill/>
          </a:ln>
        </p:spPr>
      </p:pic>
      <p:pic>
        <p:nvPicPr>
          <p:cNvPr id="72" name="Shape 72"/>
          <p:cNvPicPr preferRelativeResize="0"/>
          <p:nvPr/>
        </p:nvPicPr>
        <p:blipFill>
          <a:blip r:embed="rId7">
            <a:alphaModFix/>
          </a:blip>
          <a:stretch>
            <a:fillRect/>
          </a:stretch>
        </p:blipFill>
        <p:spPr>
          <a:xfrm>
            <a:off y="1158875" x="5786775"/>
            <a:ext cy="2628900" cx="1800225"/>
          </a:xfrm>
          <a:prstGeom prst="rect">
            <a:avLst/>
          </a:prstGeom>
          <a:noFill/>
          <a:ln>
            <a:noFill/>
          </a:ln>
        </p:spPr>
      </p:pic>
      <p:pic>
        <p:nvPicPr>
          <p:cNvPr id="73" name="Shape 73"/>
          <p:cNvPicPr preferRelativeResize="0"/>
          <p:nvPr/>
        </p:nvPicPr>
        <p:blipFill>
          <a:blip r:embed="rId8">
            <a:alphaModFix/>
          </a:blip>
          <a:stretch>
            <a:fillRect/>
          </a:stretch>
        </p:blipFill>
        <p:spPr>
          <a:xfrm>
            <a:off y="1163650" x="3930875"/>
            <a:ext cy="2619375" cx="1800225"/>
          </a:xfrm>
          <a:prstGeom prst="rect">
            <a:avLst/>
          </a:prstGeom>
          <a:noFill/>
          <a:ln>
            <a:noFill/>
          </a:ln>
        </p:spPr>
      </p:pic>
      <p:sp>
        <p:nvSpPr>
          <p:cNvPr id="74" name="Shape 74"/>
          <p:cNvSpPr txBox="1"/>
          <p:nvPr/>
        </p:nvSpPr>
        <p:spPr>
          <a:xfrm>
            <a:off y="3883300" x="228600"/>
            <a:ext cy="771600" cx="8832299"/>
          </a:xfrm>
          <a:prstGeom prst="rect">
            <a:avLst/>
          </a:prstGeom>
          <a:noFill/>
          <a:ln>
            <a:noFill/>
          </a:ln>
        </p:spPr>
        <p:txBody>
          <a:bodyPr bIns="91425" rIns="91425" lIns="91425" tIns="91425" anchor="t" anchorCtr="0">
            <a:noAutofit/>
          </a:bodyPr>
          <a:lstStyle/>
          <a:p>
            <a:pPr rtl="0">
              <a:spcBef>
                <a:spcPts val="0"/>
              </a:spcBef>
              <a:buNone/>
            </a:pPr>
            <a:r>
              <a:rPr lang="en"/>
              <a:t>Main Colours		Accent Colour		Neutrals </a:t>
            </a:r>
          </a:p>
          <a:p>
            <a:pPr>
              <a:spcBef>
                <a:spcPts val="0"/>
              </a:spcBef>
              <a:buNone/>
            </a:pPr>
            <a:r>
              <a:rPr lang="en"/>
              <a:t>(</a:t>
            </a:r>
            <a:r>
              <a:rPr sz="1100" lang="en">
                <a:solidFill>
                  <a:schemeClr val="dk1"/>
                </a:solidFill>
              </a:rPr>
              <a:t>Pantone 7460 C,</a:t>
            </a:r>
            <a:br>
              <a:rPr sz="1100" lang="en">
                <a:solidFill>
                  <a:schemeClr val="dk1"/>
                </a:solidFill>
              </a:rPr>
            </a:br>
            <a:r>
              <a:rPr sz="1100" lang="en">
                <a:solidFill>
                  <a:schemeClr val="dk1"/>
                </a:solidFill>
              </a:rPr>
              <a:t>electronic use only)</a:t>
            </a:r>
            <a:r>
              <a:rPr lang="en"/>
              <a:t>			</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8" name="Shape 78"/>
        <p:cNvGrpSpPr/>
        <p:nvPr/>
      </p:nvGrpSpPr>
      <p:grpSpPr>
        <a:xfrm>
          <a:off y="0" x="0"/>
          <a:ext cy="0" cx="0"/>
          <a:chOff y="0" x="0"/>
          <a:chExt cy="0" cx="0"/>
        </a:xfrm>
      </p:grpSpPr>
      <p:sp>
        <p:nvSpPr>
          <p:cNvPr id="79" name="Shape 79"/>
          <p:cNvSpPr txBox="1"/>
          <p:nvPr>
            <p:ph type="title"/>
          </p:nvPr>
        </p:nvSpPr>
        <p:spPr>
          <a:xfrm>
            <a:off y="205978" x="457200"/>
            <a:ext cy="857400" cx="8229600"/>
          </a:xfrm>
          <a:prstGeom prst="rect">
            <a:avLst/>
          </a:prstGeom>
        </p:spPr>
        <p:txBody>
          <a:bodyPr bIns="91425" rIns="91425" lIns="91425" tIns="91425" anchor="b" anchorCtr="0">
            <a:noAutofit/>
          </a:bodyPr>
          <a:lstStyle/>
          <a:p>
            <a:pPr rtl="0" lvl="0">
              <a:spcBef>
                <a:spcPts val="0"/>
              </a:spcBef>
              <a:buNone/>
            </a:pPr>
            <a:r>
              <a:rPr lang="en"/>
              <a:t>Specifications: Seed Logo 1</a:t>
            </a:r>
          </a:p>
        </p:txBody>
      </p:sp>
      <p:pic>
        <p:nvPicPr>
          <p:cNvPr id="80" name="Shape 80"/>
          <p:cNvPicPr preferRelativeResize="0"/>
          <p:nvPr/>
        </p:nvPicPr>
        <p:blipFill>
          <a:blip r:embed="rId3">
            <a:alphaModFix/>
          </a:blip>
          <a:stretch>
            <a:fillRect/>
          </a:stretch>
        </p:blipFill>
        <p:spPr>
          <a:xfrm>
            <a:off y="1323750" x="3158250"/>
            <a:ext cy="3042499" cx="2359674"/>
          </a:xfrm>
          <a:prstGeom prst="rect">
            <a:avLst/>
          </a:prstGeom>
          <a:noFill/>
          <a:ln>
            <a:noFill/>
          </a:ln>
        </p:spPr>
      </p:pic>
      <p:sp>
        <p:nvSpPr>
          <p:cNvPr id="81" name="Shape 81"/>
          <p:cNvSpPr txBox="1"/>
          <p:nvPr/>
        </p:nvSpPr>
        <p:spPr>
          <a:xfrm>
            <a:off y="3021150" x="1601400"/>
            <a:ext cy="1286999" cx="2555699"/>
          </a:xfrm>
          <a:prstGeom prst="rect">
            <a:avLst/>
          </a:prstGeom>
          <a:noFill/>
          <a:ln>
            <a:noFill/>
          </a:ln>
        </p:spPr>
        <p:txBody>
          <a:bodyPr bIns="91425" rIns="91425" lIns="91425" tIns="91425" anchor="t" anchorCtr="0">
            <a:noAutofit/>
          </a:bodyPr>
          <a:lstStyle/>
          <a:p>
            <a:pPr rtl="0">
              <a:spcBef>
                <a:spcPts val="0"/>
              </a:spcBef>
              <a:buNone/>
            </a:pPr>
            <a:r>
              <a:rPr b="1" lang="en"/>
              <a:t>question mark:</a:t>
            </a:r>
          </a:p>
          <a:p>
            <a:pPr rtl="0">
              <a:spcBef>
                <a:spcPts val="0"/>
              </a:spcBef>
              <a:buNone/>
            </a:pPr>
            <a:r>
              <a:rPr lang="en"/>
              <a:t>enquiry</a:t>
            </a:r>
          </a:p>
          <a:p>
            <a:pPr rtl="0">
              <a:spcBef>
                <a:spcPts val="0"/>
              </a:spcBef>
              <a:buNone/>
            </a:pPr>
            <a:r>
              <a:rPr lang="en"/>
              <a:t>learning</a:t>
            </a:r>
          </a:p>
          <a:p>
            <a:pPr rtl="0">
              <a:spcBef>
                <a:spcPts val="0"/>
              </a:spcBef>
              <a:buNone/>
            </a:pPr>
            <a:r>
              <a:rPr lang="en"/>
              <a:t>what do you want to know?</a:t>
            </a:r>
          </a:p>
          <a:p>
            <a:pPr>
              <a:spcBef>
                <a:spcPts val="0"/>
              </a:spcBef>
              <a:buNone/>
            </a:pPr>
            <a:r>
              <a:rPr lang="en"/>
              <a:t>what should I be asking?</a:t>
            </a:r>
          </a:p>
        </p:txBody>
      </p:sp>
      <p:sp>
        <p:nvSpPr>
          <p:cNvPr id="82" name="Shape 82"/>
          <p:cNvSpPr txBox="1"/>
          <p:nvPr/>
        </p:nvSpPr>
        <p:spPr>
          <a:xfrm>
            <a:off y="1323750" x="370125"/>
            <a:ext cy="1240199" cx="2879400"/>
          </a:xfrm>
          <a:prstGeom prst="rect">
            <a:avLst/>
          </a:prstGeom>
          <a:noFill/>
          <a:ln>
            <a:noFill/>
          </a:ln>
        </p:spPr>
        <p:txBody>
          <a:bodyPr bIns="91425" rIns="91425" lIns="91425" tIns="91425" anchor="t" anchorCtr="0">
            <a:noAutofit/>
          </a:bodyPr>
          <a:lstStyle/>
          <a:p>
            <a:pPr rtl="0" lvl="0">
              <a:spcBef>
                <a:spcPts val="0"/>
              </a:spcBef>
              <a:buNone/>
            </a:pPr>
            <a:r>
              <a:rPr b="1" lang="en"/>
              <a:t>rays:</a:t>
            </a:r>
          </a:p>
          <a:p>
            <a:pPr rtl="0" lvl="0">
              <a:spcBef>
                <a:spcPts val="0"/>
              </a:spcBef>
              <a:buNone/>
            </a:pPr>
            <a:r>
              <a:rPr lang="en"/>
              <a:t>idea, bright idea</a:t>
            </a:r>
          </a:p>
          <a:p>
            <a:pPr rtl="0">
              <a:spcBef>
                <a:spcPts val="0"/>
              </a:spcBef>
              <a:buNone/>
            </a:pPr>
            <a:r>
              <a:rPr lang="en"/>
              <a:t>radiating from exceptional brain resulting from exceptional input</a:t>
            </a:r>
          </a:p>
          <a:p>
            <a:pPr rtl="0" lvl="0">
              <a:spcBef>
                <a:spcPts val="0"/>
              </a:spcBef>
              <a:buNone/>
            </a:pPr>
            <a:r>
              <a:rPr lang="en"/>
              <a:t>dynamic, palpable</a:t>
            </a:r>
          </a:p>
        </p:txBody>
      </p:sp>
      <p:sp>
        <p:nvSpPr>
          <p:cNvPr id="83" name="Shape 83"/>
          <p:cNvSpPr txBox="1"/>
          <p:nvPr/>
        </p:nvSpPr>
        <p:spPr>
          <a:xfrm>
            <a:off y="1889637" x="5517925"/>
            <a:ext cy="1006199" cx="2897099"/>
          </a:xfrm>
          <a:prstGeom prst="rect">
            <a:avLst/>
          </a:prstGeom>
          <a:noFill/>
          <a:ln>
            <a:noFill/>
          </a:ln>
        </p:spPr>
        <p:txBody>
          <a:bodyPr bIns="91425" rIns="91425" lIns="91425" tIns="91425" anchor="t" anchorCtr="0">
            <a:noAutofit/>
          </a:bodyPr>
          <a:lstStyle/>
          <a:p>
            <a:pPr rtl="0">
              <a:spcBef>
                <a:spcPts val="0"/>
              </a:spcBef>
              <a:buNone/>
            </a:pPr>
            <a:r>
              <a:rPr b="1" lang="en"/>
              <a:t>faces:</a:t>
            </a:r>
          </a:p>
          <a:p>
            <a:pPr rtl="0">
              <a:spcBef>
                <a:spcPts val="0"/>
              </a:spcBef>
              <a:buNone/>
            </a:pPr>
            <a:r>
              <a:rPr lang="en"/>
              <a:t>facing/looking forward</a:t>
            </a:r>
          </a:p>
          <a:p>
            <a:pPr rtl="0">
              <a:spcBef>
                <a:spcPts val="0"/>
              </a:spcBef>
              <a:buNone/>
            </a:pPr>
            <a:r>
              <a:rPr lang="en"/>
              <a:t>working together, support</a:t>
            </a:r>
          </a:p>
          <a:p>
            <a:pPr rtl="0">
              <a:spcBef>
                <a:spcPts val="0"/>
              </a:spcBef>
              <a:buNone/>
            </a:pPr>
            <a:r>
              <a:rPr lang="en"/>
              <a:t>adult &amp; child, person to person</a:t>
            </a:r>
          </a:p>
          <a:p>
            <a:pPr rtl="0" lvl="0">
              <a:spcBef>
                <a:spcPts val="0"/>
              </a:spcBef>
              <a:buNone/>
            </a:pPr>
            <a:r>
              <a:t/>
            </a:r>
            <a:endParaRPr/>
          </a:p>
        </p:txBody>
      </p:sp>
      <p:sp>
        <p:nvSpPr>
          <p:cNvPr id="84" name="Shape 84"/>
          <p:cNvSpPr txBox="1"/>
          <p:nvPr/>
        </p:nvSpPr>
        <p:spPr>
          <a:xfrm>
            <a:off y="3371600" x="5841500"/>
            <a:ext cy="1424399" cx="3144900"/>
          </a:xfrm>
          <a:prstGeom prst="rect">
            <a:avLst/>
          </a:prstGeom>
          <a:noFill/>
          <a:ln>
            <a:noFill/>
          </a:ln>
        </p:spPr>
        <p:txBody>
          <a:bodyPr bIns="91425" rIns="91425" lIns="91425" tIns="91425" anchor="t" anchorCtr="0">
            <a:noAutofit/>
          </a:bodyPr>
          <a:lstStyle/>
          <a:p>
            <a:pPr rtl="0">
              <a:spcBef>
                <a:spcPts val="0"/>
              </a:spcBef>
              <a:buNone/>
            </a:pPr>
            <a:r>
              <a:rPr b="1" lang="en"/>
              <a:t>line &amp; form:</a:t>
            </a:r>
          </a:p>
          <a:p>
            <a:pPr rtl="0">
              <a:spcBef>
                <a:spcPts val="0"/>
              </a:spcBef>
              <a:buNone/>
            </a:pPr>
            <a:r>
              <a:rPr lang="en"/>
              <a:t>simple, rounded</a:t>
            </a:r>
            <a:br>
              <a:rPr lang="en"/>
            </a:br>
            <a:r>
              <a:rPr lang="en"/>
              <a:t>works even in black monotone</a:t>
            </a:r>
          </a:p>
          <a:p>
            <a:pPr rtl="0">
              <a:spcBef>
                <a:spcPts val="0"/>
              </a:spcBef>
              <a:buNone/>
            </a:pPr>
            <a:r>
              <a:rPr lang="en"/>
              <a:t>works if colour &amp; white are reversed</a:t>
            </a:r>
          </a:p>
          <a:p>
            <a:pPr rtl="0" lvl="0">
              <a:spcBef>
                <a:spcPts val="0"/>
              </a:spcBef>
              <a:buNone/>
            </a:pPr>
            <a:r>
              <a:rPr lang="en"/>
              <a:t>colour shading makes it look “shiny”; adds gloss and depth</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2.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